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2" r:id="rId1"/>
  </p:sldMasterIdLst>
  <p:notesMasterIdLst>
    <p:notesMasterId r:id="rId16"/>
  </p:notesMasterIdLst>
  <p:sldIdLst>
    <p:sldId id="256" r:id="rId2"/>
    <p:sldId id="271" r:id="rId3"/>
    <p:sldId id="264" r:id="rId4"/>
    <p:sldId id="267" r:id="rId5"/>
    <p:sldId id="268" r:id="rId6"/>
    <p:sldId id="269" r:id="rId7"/>
    <p:sldId id="272" r:id="rId8"/>
    <p:sldId id="260" r:id="rId9"/>
    <p:sldId id="270" r:id="rId10"/>
    <p:sldId id="261" r:id="rId11"/>
    <p:sldId id="259" r:id="rId12"/>
    <p:sldId id="263" r:id="rId13"/>
    <p:sldId id="258"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6B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82"/>
    <p:restoredTop sz="84082"/>
  </p:normalViewPr>
  <p:slideViewPr>
    <p:cSldViewPr snapToGrid="0" snapToObjects="1">
      <p:cViewPr varScale="1">
        <p:scale>
          <a:sx n="107" d="100"/>
          <a:sy n="107" d="100"/>
        </p:scale>
        <p:origin x="161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D971CC-7630-0C49-B752-F0088342980B}" type="doc">
      <dgm:prSet loTypeId="urn:microsoft.com/office/officeart/2005/8/layout/lProcess3" loCatId="process" qsTypeId="urn:microsoft.com/office/officeart/2005/8/quickstyle/simple1" qsCatId="simple" csTypeId="urn:microsoft.com/office/officeart/2005/8/colors/colorful1" csCatId="colorful" phldr="1"/>
      <dgm:spPr/>
      <dgm:t>
        <a:bodyPr/>
        <a:lstStyle/>
        <a:p>
          <a:endParaRPr lang="en-US"/>
        </a:p>
      </dgm:t>
    </dgm:pt>
    <dgm:pt modelId="{280D45C6-D74D-1E4F-958D-99B887DF997E}">
      <dgm:prSet custT="1"/>
      <dgm:spPr>
        <a:solidFill>
          <a:schemeClr val="accent1"/>
        </a:solidFill>
        <a:ln>
          <a:solidFill>
            <a:schemeClr val="accent1"/>
          </a:solidFill>
        </a:ln>
      </dgm:spPr>
      <dgm:t>
        <a:bodyPr/>
        <a:lstStyle/>
        <a:p>
          <a:r>
            <a:rPr lang="en-GB" sz="3000" dirty="0"/>
            <a:t>2</a:t>
          </a:r>
          <a:endParaRPr lang="en-US" sz="3000" dirty="0"/>
        </a:p>
      </dgm:t>
    </dgm:pt>
    <dgm:pt modelId="{91CC41E1-7910-4942-A896-AF6F9291C0EC}" type="parTrans" cxnId="{38D57D5D-0F41-E942-B4F1-7B2D2CC88586}">
      <dgm:prSet/>
      <dgm:spPr/>
      <dgm:t>
        <a:bodyPr/>
        <a:lstStyle/>
        <a:p>
          <a:endParaRPr lang="en-US"/>
        </a:p>
      </dgm:t>
    </dgm:pt>
    <dgm:pt modelId="{84C46CC0-1AB8-CC40-B767-CFE0BB58FAC7}" type="sibTrans" cxnId="{38D57D5D-0F41-E942-B4F1-7B2D2CC88586}">
      <dgm:prSet/>
      <dgm:spPr/>
      <dgm:t>
        <a:bodyPr/>
        <a:lstStyle/>
        <a:p>
          <a:endParaRPr lang="en-US"/>
        </a:p>
      </dgm:t>
    </dgm:pt>
    <dgm:pt modelId="{DFD66396-6785-E742-9BE5-33BE506E8B47}">
      <dgm:prSet custT="1"/>
      <dgm:spPr/>
      <dgm:t>
        <a:bodyPr/>
        <a:lstStyle/>
        <a:p>
          <a:r>
            <a:rPr lang="en-GB" sz="3000" dirty="0"/>
            <a:t>3</a:t>
          </a:r>
          <a:endParaRPr lang="en-US" sz="3000" dirty="0"/>
        </a:p>
      </dgm:t>
    </dgm:pt>
    <dgm:pt modelId="{7A9B2047-8CBC-B140-B78E-32B2E4FF9379}" type="parTrans" cxnId="{085CFCD9-EAA1-E140-9675-9F9E5D2E6922}">
      <dgm:prSet/>
      <dgm:spPr/>
      <dgm:t>
        <a:bodyPr/>
        <a:lstStyle/>
        <a:p>
          <a:endParaRPr lang="en-US"/>
        </a:p>
      </dgm:t>
    </dgm:pt>
    <dgm:pt modelId="{3618F927-1F3A-D04F-AFD0-A8EFED6865A2}" type="sibTrans" cxnId="{085CFCD9-EAA1-E140-9675-9F9E5D2E6922}">
      <dgm:prSet/>
      <dgm:spPr/>
      <dgm:t>
        <a:bodyPr/>
        <a:lstStyle/>
        <a:p>
          <a:endParaRPr lang="en-US"/>
        </a:p>
      </dgm:t>
    </dgm:pt>
    <dgm:pt modelId="{A8DBF3BF-AD4C-0C4B-B575-B95C54218D0A}">
      <dgm:prSet custT="1"/>
      <dgm:spPr>
        <a:solidFill>
          <a:schemeClr val="tx2">
            <a:lumMod val="20000"/>
            <a:lumOff val="80000"/>
          </a:schemeClr>
        </a:solidFill>
        <a:ln>
          <a:solidFill>
            <a:schemeClr val="tx2">
              <a:lumMod val="20000"/>
              <a:lumOff val="80000"/>
            </a:schemeClr>
          </a:solidFill>
        </a:ln>
      </dgm:spPr>
      <dgm:t>
        <a:bodyPr/>
        <a:lstStyle/>
        <a:p>
          <a:r>
            <a:rPr lang="en-GB" sz="3000" dirty="0" err="1"/>
            <a:t>mRNAseq</a:t>
          </a:r>
          <a:endParaRPr lang="en-US" sz="3000" dirty="0"/>
        </a:p>
      </dgm:t>
    </dgm:pt>
    <dgm:pt modelId="{EA78F276-03C8-0648-8CAA-70BC1471FC36}" type="parTrans" cxnId="{40630DB3-A1FB-8D49-933C-4CB42861C7B4}">
      <dgm:prSet/>
      <dgm:spPr/>
      <dgm:t>
        <a:bodyPr/>
        <a:lstStyle/>
        <a:p>
          <a:endParaRPr lang="en-US"/>
        </a:p>
      </dgm:t>
    </dgm:pt>
    <dgm:pt modelId="{51CF9074-4AFC-7B4E-A6C2-58FE8B061FE7}" type="sibTrans" cxnId="{40630DB3-A1FB-8D49-933C-4CB42861C7B4}">
      <dgm:prSet/>
      <dgm:spPr/>
      <dgm:t>
        <a:bodyPr/>
        <a:lstStyle/>
        <a:p>
          <a:endParaRPr lang="en-US"/>
        </a:p>
      </dgm:t>
    </dgm:pt>
    <dgm:pt modelId="{74182693-643F-7745-85D3-6D89A0D60989}">
      <dgm:prSet custT="1"/>
      <dgm:spPr>
        <a:solidFill>
          <a:schemeClr val="accent6">
            <a:lumMod val="20000"/>
            <a:lumOff val="80000"/>
          </a:schemeClr>
        </a:solidFill>
        <a:ln>
          <a:solidFill>
            <a:schemeClr val="accent6">
              <a:lumMod val="20000"/>
              <a:lumOff val="80000"/>
            </a:schemeClr>
          </a:solidFill>
        </a:ln>
      </dgm:spPr>
      <dgm:t>
        <a:bodyPr/>
        <a:lstStyle/>
        <a:p>
          <a:r>
            <a:rPr lang="en-GB" sz="3000" dirty="0"/>
            <a:t>Importance of </a:t>
          </a:r>
          <a:r>
            <a:rPr lang="en-GB" sz="3000" dirty="0" err="1"/>
            <a:t>RNAseq</a:t>
          </a:r>
          <a:endParaRPr lang="en-US" sz="3000" dirty="0"/>
        </a:p>
      </dgm:t>
    </dgm:pt>
    <dgm:pt modelId="{4386C87D-7C61-1947-8299-2CC606B1D078}" type="parTrans" cxnId="{21646398-1A28-7F49-BC54-315CDE8D84BC}">
      <dgm:prSet/>
      <dgm:spPr/>
      <dgm:t>
        <a:bodyPr/>
        <a:lstStyle/>
        <a:p>
          <a:endParaRPr lang="en-US"/>
        </a:p>
      </dgm:t>
    </dgm:pt>
    <dgm:pt modelId="{A3AA38CA-A5FE-8443-BEB7-19B0D067EECA}" type="sibTrans" cxnId="{21646398-1A28-7F49-BC54-315CDE8D84BC}">
      <dgm:prSet/>
      <dgm:spPr/>
      <dgm:t>
        <a:bodyPr/>
        <a:lstStyle/>
        <a:p>
          <a:endParaRPr lang="en-US"/>
        </a:p>
      </dgm:t>
    </dgm:pt>
    <dgm:pt modelId="{414B4845-1D45-7044-9BAC-318140CCE0C8}">
      <dgm:prSet custT="1"/>
      <dgm:spPr>
        <a:solidFill>
          <a:schemeClr val="accent5"/>
        </a:solidFill>
        <a:ln>
          <a:solidFill>
            <a:schemeClr val="accent5"/>
          </a:solidFill>
        </a:ln>
      </dgm:spPr>
      <dgm:t>
        <a:bodyPr/>
        <a:lstStyle/>
        <a:p>
          <a:r>
            <a:rPr lang="en-GB" sz="3000" dirty="0"/>
            <a:t>6</a:t>
          </a:r>
          <a:endParaRPr lang="en-US" sz="3000" dirty="0"/>
        </a:p>
      </dgm:t>
    </dgm:pt>
    <dgm:pt modelId="{FCBB0886-12EC-FD44-ABBD-23F5951652CF}" type="parTrans" cxnId="{FD1CB263-9D94-3344-BA1A-5D8BECB65CF7}">
      <dgm:prSet/>
      <dgm:spPr/>
      <dgm:t>
        <a:bodyPr/>
        <a:lstStyle/>
        <a:p>
          <a:endParaRPr lang="en-US"/>
        </a:p>
      </dgm:t>
    </dgm:pt>
    <dgm:pt modelId="{97B6C182-A5AE-AC4C-83ED-EACD65F7B08F}" type="sibTrans" cxnId="{FD1CB263-9D94-3344-BA1A-5D8BECB65CF7}">
      <dgm:prSet/>
      <dgm:spPr/>
      <dgm:t>
        <a:bodyPr/>
        <a:lstStyle/>
        <a:p>
          <a:endParaRPr lang="en-US"/>
        </a:p>
      </dgm:t>
    </dgm:pt>
    <dgm:pt modelId="{02E430F4-9661-7244-87B5-36481BF2BAB8}">
      <dgm:prSet custT="1"/>
      <dgm:spPr>
        <a:solidFill>
          <a:schemeClr val="accent2">
            <a:lumMod val="20000"/>
            <a:lumOff val="80000"/>
          </a:schemeClr>
        </a:solidFill>
        <a:ln>
          <a:solidFill>
            <a:schemeClr val="accent2">
              <a:tint val="40000"/>
              <a:hueOff val="0"/>
              <a:satOff val="0"/>
              <a:lumOff val="0"/>
            </a:schemeClr>
          </a:solidFill>
        </a:ln>
      </dgm:spPr>
      <dgm:t>
        <a:bodyPr/>
        <a:lstStyle/>
        <a:p>
          <a:r>
            <a:rPr lang="en-GB" sz="3000" dirty="0"/>
            <a:t>Central Dogma of Biology</a:t>
          </a:r>
          <a:endParaRPr lang="en-US" sz="3000" dirty="0"/>
        </a:p>
      </dgm:t>
    </dgm:pt>
    <dgm:pt modelId="{8CF1A6DE-86EE-E34C-BF30-D9F619B13765}" type="parTrans" cxnId="{8F648C22-798B-CF40-B6E4-DD5E36B0B53F}">
      <dgm:prSet/>
      <dgm:spPr/>
      <dgm:t>
        <a:bodyPr/>
        <a:lstStyle/>
        <a:p>
          <a:endParaRPr lang="en-US"/>
        </a:p>
      </dgm:t>
    </dgm:pt>
    <dgm:pt modelId="{E7A9AFA7-6BC0-7A40-AA7F-2C28E58FD0C0}" type="sibTrans" cxnId="{8F648C22-798B-CF40-B6E4-DD5E36B0B53F}">
      <dgm:prSet/>
      <dgm:spPr/>
      <dgm:t>
        <a:bodyPr/>
        <a:lstStyle/>
        <a:p>
          <a:endParaRPr lang="en-US"/>
        </a:p>
      </dgm:t>
    </dgm:pt>
    <dgm:pt modelId="{20BD7CC9-673B-1547-91CA-4FE5EEBF6A30}">
      <dgm:prSet custT="1"/>
      <dgm:spPr/>
      <dgm:t>
        <a:bodyPr/>
        <a:lstStyle/>
        <a:p>
          <a:r>
            <a:rPr lang="en-GB" sz="3000" dirty="0"/>
            <a:t>1</a:t>
          </a:r>
          <a:endParaRPr lang="en-US" sz="3000" dirty="0"/>
        </a:p>
      </dgm:t>
    </dgm:pt>
    <dgm:pt modelId="{83C860BA-755D-894B-8FAF-8DD38D18D100}" type="sibTrans" cxnId="{72649EB1-C8E1-D942-B02E-A07D33FB5842}">
      <dgm:prSet/>
      <dgm:spPr/>
      <dgm:t>
        <a:bodyPr/>
        <a:lstStyle/>
        <a:p>
          <a:endParaRPr lang="en-US"/>
        </a:p>
      </dgm:t>
    </dgm:pt>
    <dgm:pt modelId="{208D2C1E-DF0D-334F-88B8-571810D10E10}" type="parTrans" cxnId="{72649EB1-C8E1-D942-B02E-A07D33FB5842}">
      <dgm:prSet/>
      <dgm:spPr/>
      <dgm:t>
        <a:bodyPr/>
        <a:lstStyle/>
        <a:p>
          <a:endParaRPr lang="en-US"/>
        </a:p>
      </dgm:t>
    </dgm:pt>
    <dgm:pt modelId="{8F9AEED8-E5E4-5F48-9B1A-27C6408B2C32}">
      <dgm:prSet custT="1"/>
      <dgm:spPr>
        <a:solidFill>
          <a:schemeClr val="accent1">
            <a:lumMod val="20000"/>
            <a:lumOff val="80000"/>
          </a:schemeClr>
        </a:solidFill>
        <a:ln>
          <a:solidFill>
            <a:schemeClr val="accent1">
              <a:lumMod val="20000"/>
              <a:lumOff val="80000"/>
            </a:schemeClr>
          </a:solidFill>
        </a:ln>
      </dgm:spPr>
      <dgm:t>
        <a:bodyPr/>
        <a:lstStyle/>
        <a:p>
          <a:r>
            <a:rPr lang="en-GB" sz="3000" dirty="0"/>
            <a:t>RNA transcription</a:t>
          </a:r>
          <a:endParaRPr lang="en-US" sz="3000" dirty="0"/>
        </a:p>
      </dgm:t>
    </dgm:pt>
    <dgm:pt modelId="{A634FEF9-DAEF-8840-8F43-1AF767B8D6D2}" type="parTrans" cxnId="{A1140240-B047-5749-9DA9-90675477C648}">
      <dgm:prSet/>
      <dgm:spPr/>
      <dgm:t>
        <a:bodyPr/>
        <a:lstStyle/>
        <a:p>
          <a:endParaRPr lang="en-US"/>
        </a:p>
      </dgm:t>
    </dgm:pt>
    <dgm:pt modelId="{D35F284A-CD32-E449-86CB-5BAC51A7223B}" type="sibTrans" cxnId="{A1140240-B047-5749-9DA9-90675477C648}">
      <dgm:prSet/>
      <dgm:spPr/>
      <dgm:t>
        <a:bodyPr/>
        <a:lstStyle/>
        <a:p>
          <a:endParaRPr lang="en-US"/>
        </a:p>
      </dgm:t>
    </dgm:pt>
    <dgm:pt modelId="{2AC6258A-9E81-0D44-AF01-F87DDF7128F0}">
      <dgm:prSet custT="1"/>
      <dgm:spPr>
        <a:solidFill>
          <a:schemeClr val="accent4">
            <a:lumMod val="20000"/>
            <a:lumOff val="80000"/>
          </a:schemeClr>
        </a:solidFill>
        <a:ln>
          <a:solidFill>
            <a:schemeClr val="accent4">
              <a:lumMod val="20000"/>
              <a:lumOff val="80000"/>
            </a:schemeClr>
          </a:solidFill>
        </a:ln>
      </dgm:spPr>
      <dgm:t>
        <a:bodyPr/>
        <a:lstStyle/>
        <a:p>
          <a:r>
            <a:rPr lang="en-GB" sz="3000" dirty="0"/>
            <a:t>What is </a:t>
          </a:r>
          <a:r>
            <a:rPr lang="en-GB" sz="3000" dirty="0" err="1"/>
            <a:t>RNAseq</a:t>
          </a:r>
          <a:endParaRPr lang="en-US" sz="3000" dirty="0"/>
        </a:p>
      </dgm:t>
    </dgm:pt>
    <dgm:pt modelId="{3FB013B4-979A-E64E-B2E8-08816FD98A31}" type="parTrans" cxnId="{1002D51A-13B8-284D-80DB-8E9789AC438C}">
      <dgm:prSet/>
      <dgm:spPr/>
      <dgm:t>
        <a:bodyPr/>
        <a:lstStyle/>
        <a:p>
          <a:endParaRPr lang="en-US"/>
        </a:p>
      </dgm:t>
    </dgm:pt>
    <dgm:pt modelId="{33C0D3DB-A778-9449-AC9A-30DB2D2B8B5A}" type="sibTrans" cxnId="{1002D51A-13B8-284D-80DB-8E9789AC438C}">
      <dgm:prSet/>
      <dgm:spPr/>
      <dgm:t>
        <a:bodyPr/>
        <a:lstStyle/>
        <a:p>
          <a:endParaRPr lang="en-US"/>
        </a:p>
      </dgm:t>
    </dgm:pt>
    <dgm:pt modelId="{DF6A1E24-1883-574F-9CD1-E988B7C3A3DA}">
      <dgm:prSet custT="1"/>
      <dgm:spPr>
        <a:solidFill>
          <a:schemeClr val="tx2"/>
        </a:solidFill>
        <a:ln>
          <a:solidFill>
            <a:schemeClr val="tx1"/>
          </a:solidFill>
        </a:ln>
      </dgm:spPr>
      <dgm:t>
        <a:bodyPr/>
        <a:lstStyle/>
        <a:p>
          <a:r>
            <a:rPr lang="en-US" sz="3000" dirty="0"/>
            <a:t>4</a:t>
          </a:r>
        </a:p>
      </dgm:t>
    </dgm:pt>
    <dgm:pt modelId="{E5E0E2FC-506D-B240-8408-141F79B8C061}" type="parTrans" cxnId="{1B468792-D143-A746-A161-04BC938BAD77}">
      <dgm:prSet/>
      <dgm:spPr/>
      <dgm:t>
        <a:bodyPr/>
        <a:lstStyle/>
        <a:p>
          <a:endParaRPr lang="en-US"/>
        </a:p>
      </dgm:t>
    </dgm:pt>
    <dgm:pt modelId="{B2A246C9-D672-914A-B526-DC70D41BDA0B}" type="sibTrans" cxnId="{1B468792-D143-A746-A161-04BC938BAD77}">
      <dgm:prSet/>
      <dgm:spPr/>
      <dgm:t>
        <a:bodyPr/>
        <a:lstStyle/>
        <a:p>
          <a:endParaRPr lang="en-US"/>
        </a:p>
      </dgm:t>
    </dgm:pt>
    <dgm:pt modelId="{AF9C9897-A78B-BF42-A873-72ED37605E41}">
      <dgm:prSet custT="1"/>
      <dgm:spPr>
        <a:solidFill>
          <a:schemeClr val="accent6"/>
        </a:solidFill>
      </dgm:spPr>
      <dgm:t>
        <a:bodyPr/>
        <a:lstStyle/>
        <a:p>
          <a:r>
            <a:rPr lang="en-US" sz="3000" dirty="0"/>
            <a:t>5</a:t>
          </a:r>
        </a:p>
      </dgm:t>
    </dgm:pt>
    <dgm:pt modelId="{79C3413E-D9CF-534C-9117-3F2A9AFE61B6}" type="parTrans" cxnId="{B520B303-4E91-214B-90D1-D490DBB54F86}">
      <dgm:prSet/>
      <dgm:spPr/>
      <dgm:t>
        <a:bodyPr/>
        <a:lstStyle/>
        <a:p>
          <a:endParaRPr lang="en-US"/>
        </a:p>
      </dgm:t>
    </dgm:pt>
    <dgm:pt modelId="{5743F46E-D74B-6840-AF20-DE1AD426B8A9}" type="sibTrans" cxnId="{B520B303-4E91-214B-90D1-D490DBB54F86}">
      <dgm:prSet/>
      <dgm:spPr/>
      <dgm:t>
        <a:bodyPr/>
        <a:lstStyle/>
        <a:p>
          <a:endParaRPr lang="en-US"/>
        </a:p>
      </dgm:t>
    </dgm:pt>
    <dgm:pt modelId="{A803FF58-2E5F-4046-AA4F-484C371698AB}">
      <dgm:prSet custT="1"/>
      <dgm:spPr>
        <a:solidFill>
          <a:schemeClr val="accent5">
            <a:lumMod val="20000"/>
            <a:lumOff val="80000"/>
          </a:schemeClr>
        </a:solidFill>
        <a:ln>
          <a:solidFill>
            <a:schemeClr val="accent5">
              <a:lumMod val="20000"/>
              <a:lumOff val="80000"/>
            </a:schemeClr>
          </a:solidFill>
        </a:ln>
      </dgm:spPr>
      <dgm:t>
        <a:bodyPr/>
        <a:lstStyle/>
        <a:p>
          <a:r>
            <a:rPr lang="en-GB" sz="3000" dirty="0"/>
            <a:t>Applications of </a:t>
          </a:r>
          <a:r>
            <a:rPr lang="en-GB" sz="3000" dirty="0" err="1"/>
            <a:t>mRNAseq</a:t>
          </a:r>
          <a:endParaRPr lang="en-US" sz="3000" dirty="0"/>
        </a:p>
      </dgm:t>
    </dgm:pt>
    <dgm:pt modelId="{66C4CFEB-196F-714D-A4C9-9DE561185C11}" type="parTrans" cxnId="{4630E23A-C6CE-CE43-8C03-9793DE131D24}">
      <dgm:prSet/>
      <dgm:spPr/>
      <dgm:t>
        <a:bodyPr/>
        <a:lstStyle/>
        <a:p>
          <a:endParaRPr lang="en-US"/>
        </a:p>
      </dgm:t>
    </dgm:pt>
    <dgm:pt modelId="{F0F19EB6-F370-4B46-A61A-865AA47BB09D}" type="sibTrans" cxnId="{4630E23A-C6CE-CE43-8C03-9793DE131D24}">
      <dgm:prSet/>
      <dgm:spPr/>
      <dgm:t>
        <a:bodyPr/>
        <a:lstStyle/>
        <a:p>
          <a:endParaRPr lang="en-US"/>
        </a:p>
      </dgm:t>
    </dgm:pt>
    <dgm:pt modelId="{9FD95819-485A-0447-9327-BC851E428B96}" type="pres">
      <dgm:prSet presAssocID="{0FD971CC-7630-0C49-B752-F0088342980B}" presName="Name0" presStyleCnt="0">
        <dgm:presLayoutVars>
          <dgm:chPref val="3"/>
          <dgm:dir/>
          <dgm:animLvl val="lvl"/>
          <dgm:resizeHandles/>
        </dgm:presLayoutVars>
      </dgm:prSet>
      <dgm:spPr/>
    </dgm:pt>
    <dgm:pt modelId="{2557EAF5-54C1-C74F-B277-B8704B1C2DAB}" type="pres">
      <dgm:prSet presAssocID="{20BD7CC9-673B-1547-91CA-4FE5EEBF6A30}" presName="horFlow" presStyleCnt="0"/>
      <dgm:spPr/>
    </dgm:pt>
    <dgm:pt modelId="{D3B5D836-D682-074B-94FE-F15B91939F22}" type="pres">
      <dgm:prSet presAssocID="{20BD7CC9-673B-1547-91CA-4FE5EEBF6A30}" presName="bigChev" presStyleLbl="node1" presStyleIdx="0" presStyleCnt="6" custScaleX="62431"/>
      <dgm:spPr/>
    </dgm:pt>
    <dgm:pt modelId="{EA61C0B9-4139-804D-AA35-FBBE062BF7C9}" type="pres">
      <dgm:prSet presAssocID="{8CF1A6DE-86EE-E34C-BF30-D9F619B13765}" presName="parTrans" presStyleCnt="0"/>
      <dgm:spPr/>
    </dgm:pt>
    <dgm:pt modelId="{6A5190E9-72F9-3944-A920-406897718670}" type="pres">
      <dgm:prSet presAssocID="{02E430F4-9661-7244-87B5-36481BF2BAB8}" presName="node" presStyleLbl="alignAccFollowNode1" presStyleIdx="0" presStyleCnt="6" custScaleX="477334">
        <dgm:presLayoutVars>
          <dgm:bulletEnabled val="1"/>
        </dgm:presLayoutVars>
      </dgm:prSet>
      <dgm:spPr/>
    </dgm:pt>
    <dgm:pt modelId="{241BDA03-0741-C84C-925C-A98F888B95DB}" type="pres">
      <dgm:prSet presAssocID="{20BD7CC9-673B-1547-91CA-4FE5EEBF6A30}" presName="vSp" presStyleCnt="0"/>
      <dgm:spPr/>
    </dgm:pt>
    <dgm:pt modelId="{ADB6919B-4439-E646-855C-BF6D4B20E9E1}" type="pres">
      <dgm:prSet presAssocID="{280D45C6-D74D-1E4F-958D-99B887DF997E}" presName="horFlow" presStyleCnt="0"/>
      <dgm:spPr/>
    </dgm:pt>
    <dgm:pt modelId="{A310E990-FC30-0546-A7DC-1281D687565F}" type="pres">
      <dgm:prSet presAssocID="{280D45C6-D74D-1E4F-958D-99B887DF997E}" presName="bigChev" presStyleLbl="node1" presStyleIdx="1" presStyleCnt="6" custScaleX="62431"/>
      <dgm:spPr/>
    </dgm:pt>
    <dgm:pt modelId="{B9910084-1847-E748-A201-AA4F411D7A94}" type="pres">
      <dgm:prSet presAssocID="{A634FEF9-DAEF-8840-8F43-1AF767B8D6D2}" presName="parTrans" presStyleCnt="0"/>
      <dgm:spPr/>
    </dgm:pt>
    <dgm:pt modelId="{968F30C7-4BBC-F44A-8CFA-AC9EF7E04B3C}" type="pres">
      <dgm:prSet presAssocID="{8F9AEED8-E5E4-5F48-9B1A-27C6408B2C32}" presName="node" presStyleLbl="alignAccFollowNode1" presStyleIdx="1" presStyleCnt="6" custScaleX="475297">
        <dgm:presLayoutVars>
          <dgm:bulletEnabled val="1"/>
        </dgm:presLayoutVars>
      </dgm:prSet>
      <dgm:spPr/>
    </dgm:pt>
    <dgm:pt modelId="{8D965E9C-9C38-A24D-80CB-99456A080D11}" type="pres">
      <dgm:prSet presAssocID="{280D45C6-D74D-1E4F-958D-99B887DF997E}" presName="vSp" presStyleCnt="0"/>
      <dgm:spPr/>
    </dgm:pt>
    <dgm:pt modelId="{FBCD669A-3E09-B64C-97EE-7A4E54F0C42A}" type="pres">
      <dgm:prSet presAssocID="{DFD66396-6785-E742-9BE5-33BE506E8B47}" presName="horFlow" presStyleCnt="0"/>
      <dgm:spPr/>
    </dgm:pt>
    <dgm:pt modelId="{158B1752-288A-3041-9EF5-B655E7F496E9}" type="pres">
      <dgm:prSet presAssocID="{DFD66396-6785-E742-9BE5-33BE506E8B47}" presName="bigChev" presStyleLbl="node1" presStyleIdx="2" presStyleCnt="6" custScaleX="62431"/>
      <dgm:spPr/>
    </dgm:pt>
    <dgm:pt modelId="{25879E74-862D-AC48-9A51-99FAB0412A2B}" type="pres">
      <dgm:prSet presAssocID="{3FB013B4-979A-E64E-B2E8-08816FD98A31}" presName="parTrans" presStyleCnt="0"/>
      <dgm:spPr/>
    </dgm:pt>
    <dgm:pt modelId="{8E5BD4CF-FF1F-9D4E-A365-9D15F1E69304}" type="pres">
      <dgm:prSet presAssocID="{2AC6258A-9E81-0D44-AF01-F87DDF7128F0}" presName="node" presStyleLbl="alignAccFollowNode1" presStyleIdx="2" presStyleCnt="6" custScaleX="475297">
        <dgm:presLayoutVars>
          <dgm:bulletEnabled val="1"/>
        </dgm:presLayoutVars>
      </dgm:prSet>
      <dgm:spPr/>
    </dgm:pt>
    <dgm:pt modelId="{7D613295-98A1-B140-9EBB-030C5AC244F5}" type="pres">
      <dgm:prSet presAssocID="{DFD66396-6785-E742-9BE5-33BE506E8B47}" presName="vSp" presStyleCnt="0"/>
      <dgm:spPr/>
    </dgm:pt>
    <dgm:pt modelId="{CF53B0E7-B294-AD43-A374-65E8C808A200}" type="pres">
      <dgm:prSet presAssocID="{DF6A1E24-1883-574F-9CD1-E988B7C3A3DA}" presName="horFlow" presStyleCnt="0"/>
      <dgm:spPr/>
    </dgm:pt>
    <dgm:pt modelId="{998CB3C9-5637-B24D-9FE2-1ECDF3F79DF4}" type="pres">
      <dgm:prSet presAssocID="{DF6A1E24-1883-574F-9CD1-E988B7C3A3DA}" presName="bigChev" presStyleLbl="node1" presStyleIdx="3" presStyleCnt="6" custScaleX="62431"/>
      <dgm:spPr/>
    </dgm:pt>
    <dgm:pt modelId="{4119227C-C2F6-D94A-A7EF-59612F485DED}" type="pres">
      <dgm:prSet presAssocID="{EA78F276-03C8-0648-8CAA-70BC1471FC36}" presName="parTrans" presStyleCnt="0"/>
      <dgm:spPr/>
    </dgm:pt>
    <dgm:pt modelId="{6054549C-8284-8E4B-BD8A-63FE764B826C}" type="pres">
      <dgm:prSet presAssocID="{A8DBF3BF-AD4C-0C4B-B575-B95C54218D0A}" presName="node" presStyleLbl="alignAccFollowNode1" presStyleIdx="3" presStyleCnt="6" custScaleX="475297">
        <dgm:presLayoutVars>
          <dgm:bulletEnabled val="1"/>
        </dgm:presLayoutVars>
      </dgm:prSet>
      <dgm:spPr/>
    </dgm:pt>
    <dgm:pt modelId="{D2B1BB75-2F20-FA4B-A74C-A8B713FAAA81}" type="pres">
      <dgm:prSet presAssocID="{DF6A1E24-1883-574F-9CD1-E988B7C3A3DA}" presName="vSp" presStyleCnt="0"/>
      <dgm:spPr/>
    </dgm:pt>
    <dgm:pt modelId="{39159697-9E3B-1D4B-BE64-18D4143A7C7A}" type="pres">
      <dgm:prSet presAssocID="{AF9C9897-A78B-BF42-A873-72ED37605E41}" presName="horFlow" presStyleCnt="0"/>
      <dgm:spPr/>
    </dgm:pt>
    <dgm:pt modelId="{D4B2551E-C524-804D-9A36-6E8966E073FF}" type="pres">
      <dgm:prSet presAssocID="{AF9C9897-A78B-BF42-A873-72ED37605E41}" presName="bigChev" presStyleLbl="node1" presStyleIdx="4" presStyleCnt="6" custScaleX="62431"/>
      <dgm:spPr/>
    </dgm:pt>
    <dgm:pt modelId="{70D7C0E8-80D2-0748-9E15-E15F24BCF47B}" type="pres">
      <dgm:prSet presAssocID="{4386C87D-7C61-1947-8299-2CC606B1D078}" presName="parTrans" presStyleCnt="0"/>
      <dgm:spPr/>
    </dgm:pt>
    <dgm:pt modelId="{5C73347B-FFA2-D640-84EB-635338F34153}" type="pres">
      <dgm:prSet presAssocID="{74182693-643F-7745-85D3-6D89A0D60989}" presName="node" presStyleLbl="alignAccFollowNode1" presStyleIdx="4" presStyleCnt="6" custScaleX="475297">
        <dgm:presLayoutVars>
          <dgm:bulletEnabled val="1"/>
        </dgm:presLayoutVars>
      </dgm:prSet>
      <dgm:spPr/>
    </dgm:pt>
    <dgm:pt modelId="{9633C6E0-E9B0-E94B-AE5D-415A7B1E8123}" type="pres">
      <dgm:prSet presAssocID="{AF9C9897-A78B-BF42-A873-72ED37605E41}" presName="vSp" presStyleCnt="0"/>
      <dgm:spPr/>
    </dgm:pt>
    <dgm:pt modelId="{68FB741F-E1DF-304E-B078-883D90584349}" type="pres">
      <dgm:prSet presAssocID="{414B4845-1D45-7044-9BAC-318140CCE0C8}" presName="horFlow" presStyleCnt="0"/>
      <dgm:spPr/>
    </dgm:pt>
    <dgm:pt modelId="{A99A1500-746B-AE41-9522-C61B06CEDD16}" type="pres">
      <dgm:prSet presAssocID="{414B4845-1D45-7044-9BAC-318140CCE0C8}" presName="bigChev" presStyleLbl="node1" presStyleIdx="5" presStyleCnt="6" custScaleX="62431"/>
      <dgm:spPr/>
    </dgm:pt>
    <dgm:pt modelId="{08EBB7AE-60F2-6D48-B1A0-8CA9683583ED}" type="pres">
      <dgm:prSet presAssocID="{66C4CFEB-196F-714D-A4C9-9DE561185C11}" presName="parTrans" presStyleCnt="0"/>
      <dgm:spPr/>
    </dgm:pt>
    <dgm:pt modelId="{668637FB-6462-0D4D-B169-7BE0264A3CA4}" type="pres">
      <dgm:prSet presAssocID="{A803FF58-2E5F-4046-AA4F-484C371698AB}" presName="node" presStyleLbl="alignAccFollowNode1" presStyleIdx="5" presStyleCnt="6" custScaleX="475297">
        <dgm:presLayoutVars>
          <dgm:bulletEnabled val="1"/>
        </dgm:presLayoutVars>
      </dgm:prSet>
      <dgm:spPr/>
    </dgm:pt>
  </dgm:ptLst>
  <dgm:cxnLst>
    <dgm:cxn modelId="{B520B303-4E91-214B-90D1-D490DBB54F86}" srcId="{0FD971CC-7630-0C49-B752-F0088342980B}" destId="{AF9C9897-A78B-BF42-A873-72ED37605E41}" srcOrd="4" destOrd="0" parTransId="{79C3413E-D9CF-534C-9117-3F2A9AFE61B6}" sibTransId="{5743F46E-D74B-6840-AF20-DE1AD426B8A9}"/>
    <dgm:cxn modelId="{1002D51A-13B8-284D-80DB-8E9789AC438C}" srcId="{DFD66396-6785-E742-9BE5-33BE506E8B47}" destId="{2AC6258A-9E81-0D44-AF01-F87DDF7128F0}" srcOrd="0" destOrd="0" parTransId="{3FB013B4-979A-E64E-B2E8-08816FD98A31}" sibTransId="{33C0D3DB-A778-9449-AC9A-30DB2D2B8B5A}"/>
    <dgm:cxn modelId="{8F648C22-798B-CF40-B6E4-DD5E36B0B53F}" srcId="{20BD7CC9-673B-1547-91CA-4FE5EEBF6A30}" destId="{02E430F4-9661-7244-87B5-36481BF2BAB8}" srcOrd="0" destOrd="0" parTransId="{8CF1A6DE-86EE-E34C-BF30-D9F619B13765}" sibTransId="{E7A9AFA7-6BC0-7A40-AA7F-2C28E58FD0C0}"/>
    <dgm:cxn modelId="{4630E23A-C6CE-CE43-8C03-9793DE131D24}" srcId="{414B4845-1D45-7044-9BAC-318140CCE0C8}" destId="{A803FF58-2E5F-4046-AA4F-484C371698AB}" srcOrd="0" destOrd="0" parTransId="{66C4CFEB-196F-714D-A4C9-9DE561185C11}" sibTransId="{F0F19EB6-F370-4B46-A61A-865AA47BB09D}"/>
    <dgm:cxn modelId="{0D76B73C-948D-7D42-B3FD-0240402B4B3D}" type="presOf" srcId="{74182693-643F-7745-85D3-6D89A0D60989}" destId="{5C73347B-FFA2-D640-84EB-635338F34153}" srcOrd="0" destOrd="0" presId="urn:microsoft.com/office/officeart/2005/8/layout/lProcess3"/>
    <dgm:cxn modelId="{712E913E-3EA3-124C-B652-B1EBEE363DBC}" type="presOf" srcId="{20BD7CC9-673B-1547-91CA-4FE5EEBF6A30}" destId="{D3B5D836-D682-074B-94FE-F15B91939F22}" srcOrd="0" destOrd="0" presId="urn:microsoft.com/office/officeart/2005/8/layout/lProcess3"/>
    <dgm:cxn modelId="{A1140240-B047-5749-9DA9-90675477C648}" srcId="{280D45C6-D74D-1E4F-958D-99B887DF997E}" destId="{8F9AEED8-E5E4-5F48-9B1A-27C6408B2C32}" srcOrd="0" destOrd="0" parTransId="{A634FEF9-DAEF-8840-8F43-1AF767B8D6D2}" sibTransId="{D35F284A-CD32-E449-86CB-5BAC51A7223B}"/>
    <dgm:cxn modelId="{38D57D5D-0F41-E942-B4F1-7B2D2CC88586}" srcId="{0FD971CC-7630-0C49-B752-F0088342980B}" destId="{280D45C6-D74D-1E4F-958D-99B887DF997E}" srcOrd="1" destOrd="0" parTransId="{91CC41E1-7910-4942-A896-AF6F9291C0EC}" sibTransId="{84C46CC0-1AB8-CC40-B767-CFE0BB58FAC7}"/>
    <dgm:cxn modelId="{A5917962-9578-BD46-A9C7-FB785DA26D0D}" type="presOf" srcId="{0FD971CC-7630-0C49-B752-F0088342980B}" destId="{9FD95819-485A-0447-9327-BC851E428B96}" srcOrd="0" destOrd="0" presId="urn:microsoft.com/office/officeart/2005/8/layout/lProcess3"/>
    <dgm:cxn modelId="{FD1CB263-9D94-3344-BA1A-5D8BECB65CF7}" srcId="{0FD971CC-7630-0C49-B752-F0088342980B}" destId="{414B4845-1D45-7044-9BAC-318140CCE0C8}" srcOrd="5" destOrd="0" parTransId="{FCBB0886-12EC-FD44-ABBD-23F5951652CF}" sibTransId="{97B6C182-A5AE-AC4C-83ED-EACD65F7B08F}"/>
    <dgm:cxn modelId="{81F16178-20E5-F940-A213-4FC1BFD3BB84}" type="presOf" srcId="{DF6A1E24-1883-574F-9CD1-E988B7C3A3DA}" destId="{998CB3C9-5637-B24D-9FE2-1ECDF3F79DF4}" srcOrd="0" destOrd="0" presId="urn:microsoft.com/office/officeart/2005/8/layout/lProcess3"/>
    <dgm:cxn modelId="{0726AD84-3228-1D48-881E-25A0DA175F89}" type="presOf" srcId="{DFD66396-6785-E742-9BE5-33BE506E8B47}" destId="{158B1752-288A-3041-9EF5-B655E7F496E9}" srcOrd="0" destOrd="0" presId="urn:microsoft.com/office/officeart/2005/8/layout/lProcess3"/>
    <dgm:cxn modelId="{1B468792-D143-A746-A161-04BC938BAD77}" srcId="{0FD971CC-7630-0C49-B752-F0088342980B}" destId="{DF6A1E24-1883-574F-9CD1-E988B7C3A3DA}" srcOrd="3" destOrd="0" parTransId="{E5E0E2FC-506D-B240-8408-141F79B8C061}" sibTransId="{B2A246C9-D672-914A-B526-DC70D41BDA0B}"/>
    <dgm:cxn modelId="{87AC2D94-3AE7-4545-B515-6D321BCFC468}" type="presOf" srcId="{AF9C9897-A78B-BF42-A873-72ED37605E41}" destId="{D4B2551E-C524-804D-9A36-6E8966E073FF}" srcOrd="0" destOrd="0" presId="urn:microsoft.com/office/officeart/2005/8/layout/lProcess3"/>
    <dgm:cxn modelId="{21646398-1A28-7F49-BC54-315CDE8D84BC}" srcId="{AF9C9897-A78B-BF42-A873-72ED37605E41}" destId="{74182693-643F-7745-85D3-6D89A0D60989}" srcOrd="0" destOrd="0" parTransId="{4386C87D-7C61-1947-8299-2CC606B1D078}" sibTransId="{A3AA38CA-A5FE-8443-BEB7-19B0D067EECA}"/>
    <dgm:cxn modelId="{1322D2A0-3400-384B-8F4A-B83303DC5D8A}" type="presOf" srcId="{414B4845-1D45-7044-9BAC-318140CCE0C8}" destId="{A99A1500-746B-AE41-9522-C61B06CEDD16}" srcOrd="0" destOrd="0" presId="urn:microsoft.com/office/officeart/2005/8/layout/lProcess3"/>
    <dgm:cxn modelId="{72649EB1-C8E1-D942-B02E-A07D33FB5842}" srcId="{0FD971CC-7630-0C49-B752-F0088342980B}" destId="{20BD7CC9-673B-1547-91CA-4FE5EEBF6A30}" srcOrd="0" destOrd="0" parTransId="{208D2C1E-DF0D-334F-88B8-571810D10E10}" sibTransId="{83C860BA-755D-894B-8FAF-8DD38D18D100}"/>
    <dgm:cxn modelId="{40630DB3-A1FB-8D49-933C-4CB42861C7B4}" srcId="{DF6A1E24-1883-574F-9CD1-E988B7C3A3DA}" destId="{A8DBF3BF-AD4C-0C4B-B575-B95C54218D0A}" srcOrd="0" destOrd="0" parTransId="{EA78F276-03C8-0648-8CAA-70BC1471FC36}" sibTransId="{51CF9074-4AFC-7B4E-A6C2-58FE8B061FE7}"/>
    <dgm:cxn modelId="{42DB7BB7-379B-824F-B84A-7F3D5C872879}" type="presOf" srcId="{A803FF58-2E5F-4046-AA4F-484C371698AB}" destId="{668637FB-6462-0D4D-B169-7BE0264A3CA4}" srcOrd="0" destOrd="0" presId="urn:microsoft.com/office/officeart/2005/8/layout/lProcess3"/>
    <dgm:cxn modelId="{C8C64AB8-5B80-8D4B-A443-B4BE6E6AD7ED}" type="presOf" srcId="{02E430F4-9661-7244-87B5-36481BF2BAB8}" destId="{6A5190E9-72F9-3944-A920-406897718670}" srcOrd="0" destOrd="0" presId="urn:microsoft.com/office/officeart/2005/8/layout/lProcess3"/>
    <dgm:cxn modelId="{C7BA35C2-8E36-B84D-866F-3EC1B4AE6E3D}" type="presOf" srcId="{280D45C6-D74D-1E4F-958D-99B887DF997E}" destId="{A310E990-FC30-0546-A7DC-1281D687565F}" srcOrd="0" destOrd="0" presId="urn:microsoft.com/office/officeart/2005/8/layout/lProcess3"/>
    <dgm:cxn modelId="{EFD864D3-9CBC-1F44-85AA-B03F64249F5C}" type="presOf" srcId="{A8DBF3BF-AD4C-0C4B-B575-B95C54218D0A}" destId="{6054549C-8284-8E4B-BD8A-63FE764B826C}" srcOrd="0" destOrd="0" presId="urn:microsoft.com/office/officeart/2005/8/layout/lProcess3"/>
    <dgm:cxn modelId="{085CFCD9-EAA1-E140-9675-9F9E5D2E6922}" srcId="{0FD971CC-7630-0C49-B752-F0088342980B}" destId="{DFD66396-6785-E742-9BE5-33BE506E8B47}" srcOrd="2" destOrd="0" parTransId="{7A9B2047-8CBC-B140-B78E-32B2E4FF9379}" sibTransId="{3618F927-1F3A-D04F-AFD0-A8EFED6865A2}"/>
    <dgm:cxn modelId="{54645BF8-6E25-AA40-A25F-18C8227AC9C0}" type="presOf" srcId="{2AC6258A-9E81-0D44-AF01-F87DDF7128F0}" destId="{8E5BD4CF-FF1F-9D4E-A365-9D15F1E69304}" srcOrd="0" destOrd="0" presId="urn:microsoft.com/office/officeart/2005/8/layout/lProcess3"/>
    <dgm:cxn modelId="{805216FD-C6B0-5744-8903-9FF0E40A55FC}" type="presOf" srcId="{8F9AEED8-E5E4-5F48-9B1A-27C6408B2C32}" destId="{968F30C7-4BBC-F44A-8CFA-AC9EF7E04B3C}" srcOrd="0" destOrd="0" presId="urn:microsoft.com/office/officeart/2005/8/layout/lProcess3"/>
    <dgm:cxn modelId="{CD09D0C1-9EA4-5648-A2ED-0C87F15A0055}" type="presParOf" srcId="{9FD95819-485A-0447-9327-BC851E428B96}" destId="{2557EAF5-54C1-C74F-B277-B8704B1C2DAB}" srcOrd="0" destOrd="0" presId="urn:microsoft.com/office/officeart/2005/8/layout/lProcess3"/>
    <dgm:cxn modelId="{EEE03114-9897-1343-8D72-FC143F40279B}" type="presParOf" srcId="{2557EAF5-54C1-C74F-B277-B8704B1C2DAB}" destId="{D3B5D836-D682-074B-94FE-F15B91939F22}" srcOrd="0" destOrd="0" presId="urn:microsoft.com/office/officeart/2005/8/layout/lProcess3"/>
    <dgm:cxn modelId="{8DBC1C5A-3CF6-E945-9439-6AD9935C8DF0}" type="presParOf" srcId="{2557EAF5-54C1-C74F-B277-B8704B1C2DAB}" destId="{EA61C0B9-4139-804D-AA35-FBBE062BF7C9}" srcOrd="1" destOrd="0" presId="urn:microsoft.com/office/officeart/2005/8/layout/lProcess3"/>
    <dgm:cxn modelId="{F2EBDA63-193F-6C42-B934-AD8382C7CCFD}" type="presParOf" srcId="{2557EAF5-54C1-C74F-B277-B8704B1C2DAB}" destId="{6A5190E9-72F9-3944-A920-406897718670}" srcOrd="2" destOrd="0" presId="urn:microsoft.com/office/officeart/2005/8/layout/lProcess3"/>
    <dgm:cxn modelId="{CAA31084-5ACA-1F42-93A9-6703B824B5C5}" type="presParOf" srcId="{9FD95819-485A-0447-9327-BC851E428B96}" destId="{241BDA03-0741-C84C-925C-A98F888B95DB}" srcOrd="1" destOrd="0" presId="urn:microsoft.com/office/officeart/2005/8/layout/lProcess3"/>
    <dgm:cxn modelId="{56B8366F-4165-C34B-A1D8-3E56BC794FED}" type="presParOf" srcId="{9FD95819-485A-0447-9327-BC851E428B96}" destId="{ADB6919B-4439-E646-855C-BF6D4B20E9E1}" srcOrd="2" destOrd="0" presId="urn:microsoft.com/office/officeart/2005/8/layout/lProcess3"/>
    <dgm:cxn modelId="{8DDDBCA9-E0DC-064C-BB9B-2355C0D0C0F0}" type="presParOf" srcId="{ADB6919B-4439-E646-855C-BF6D4B20E9E1}" destId="{A310E990-FC30-0546-A7DC-1281D687565F}" srcOrd="0" destOrd="0" presId="urn:microsoft.com/office/officeart/2005/8/layout/lProcess3"/>
    <dgm:cxn modelId="{D198F845-F562-9F42-8F5D-489FEF67C07C}" type="presParOf" srcId="{ADB6919B-4439-E646-855C-BF6D4B20E9E1}" destId="{B9910084-1847-E748-A201-AA4F411D7A94}" srcOrd="1" destOrd="0" presId="urn:microsoft.com/office/officeart/2005/8/layout/lProcess3"/>
    <dgm:cxn modelId="{11682C02-0C19-4141-A64A-373AF194932E}" type="presParOf" srcId="{ADB6919B-4439-E646-855C-BF6D4B20E9E1}" destId="{968F30C7-4BBC-F44A-8CFA-AC9EF7E04B3C}" srcOrd="2" destOrd="0" presId="urn:microsoft.com/office/officeart/2005/8/layout/lProcess3"/>
    <dgm:cxn modelId="{93008021-4615-4349-A39C-2CC7EA343ABC}" type="presParOf" srcId="{9FD95819-485A-0447-9327-BC851E428B96}" destId="{8D965E9C-9C38-A24D-80CB-99456A080D11}" srcOrd="3" destOrd="0" presId="urn:microsoft.com/office/officeart/2005/8/layout/lProcess3"/>
    <dgm:cxn modelId="{50036388-8BE4-2C4A-A2BC-9738BB13A57F}" type="presParOf" srcId="{9FD95819-485A-0447-9327-BC851E428B96}" destId="{FBCD669A-3E09-B64C-97EE-7A4E54F0C42A}" srcOrd="4" destOrd="0" presId="urn:microsoft.com/office/officeart/2005/8/layout/lProcess3"/>
    <dgm:cxn modelId="{6068D7BB-5C35-7541-9E0F-E464F0F68660}" type="presParOf" srcId="{FBCD669A-3E09-B64C-97EE-7A4E54F0C42A}" destId="{158B1752-288A-3041-9EF5-B655E7F496E9}" srcOrd="0" destOrd="0" presId="urn:microsoft.com/office/officeart/2005/8/layout/lProcess3"/>
    <dgm:cxn modelId="{01411A98-6059-2D4C-A0CF-F2159DC16CE5}" type="presParOf" srcId="{FBCD669A-3E09-B64C-97EE-7A4E54F0C42A}" destId="{25879E74-862D-AC48-9A51-99FAB0412A2B}" srcOrd="1" destOrd="0" presId="urn:microsoft.com/office/officeart/2005/8/layout/lProcess3"/>
    <dgm:cxn modelId="{D4286340-9E18-F943-8596-25141A1816FF}" type="presParOf" srcId="{FBCD669A-3E09-B64C-97EE-7A4E54F0C42A}" destId="{8E5BD4CF-FF1F-9D4E-A365-9D15F1E69304}" srcOrd="2" destOrd="0" presId="urn:microsoft.com/office/officeart/2005/8/layout/lProcess3"/>
    <dgm:cxn modelId="{7EAAC95D-5D19-D940-9672-3A5F7D2A0D3B}" type="presParOf" srcId="{9FD95819-485A-0447-9327-BC851E428B96}" destId="{7D613295-98A1-B140-9EBB-030C5AC244F5}" srcOrd="5" destOrd="0" presId="urn:microsoft.com/office/officeart/2005/8/layout/lProcess3"/>
    <dgm:cxn modelId="{B0E9CD8F-96FC-624F-9D38-BCF1607DA876}" type="presParOf" srcId="{9FD95819-485A-0447-9327-BC851E428B96}" destId="{CF53B0E7-B294-AD43-A374-65E8C808A200}" srcOrd="6" destOrd="0" presId="urn:microsoft.com/office/officeart/2005/8/layout/lProcess3"/>
    <dgm:cxn modelId="{29DCA7EB-D4B6-7947-8DD5-48E0B50E5729}" type="presParOf" srcId="{CF53B0E7-B294-AD43-A374-65E8C808A200}" destId="{998CB3C9-5637-B24D-9FE2-1ECDF3F79DF4}" srcOrd="0" destOrd="0" presId="urn:microsoft.com/office/officeart/2005/8/layout/lProcess3"/>
    <dgm:cxn modelId="{2542A4F0-5A98-C04B-A634-8EB5C30AD717}" type="presParOf" srcId="{CF53B0E7-B294-AD43-A374-65E8C808A200}" destId="{4119227C-C2F6-D94A-A7EF-59612F485DED}" srcOrd="1" destOrd="0" presId="urn:microsoft.com/office/officeart/2005/8/layout/lProcess3"/>
    <dgm:cxn modelId="{56F7C3ED-2D3B-1147-A28D-734524B80969}" type="presParOf" srcId="{CF53B0E7-B294-AD43-A374-65E8C808A200}" destId="{6054549C-8284-8E4B-BD8A-63FE764B826C}" srcOrd="2" destOrd="0" presId="urn:microsoft.com/office/officeart/2005/8/layout/lProcess3"/>
    <dgm:cxn modelId="{F1BD4E3A-0391-5D44-AFBA-5E280D8E687E}" type="presParOf" srcId="{9FD95819-485A-0447-9327-BC851E428B96}" destId="{D2B1BB75-2F20-FA4B-A74C-A8B713FAAA81}" srcOrd="7" destOrd="0" presId="urn:microsoft.com/office/officeart/2005/8/layout/lProcess3"/>
    <dgm:cxn modelId="{451764D9-52FF-8B4F-8C5F-DBD53FB6A90C}" type="presParOf" srcId="{9FD95819-485A-0447-9327-BC851E428B96}" destId="{39159697-9E3B-1D4B-BE64-18D4143A7C7A}" srcOrd="8" destOrd="0" presId="urn:microsoft.com/office/officeart/2005/8/layout/lProcess3"/>
    <dgm:cxn modelId="{C266E29B-137B-8E48-BBAB-F627C16C068F}" type="presParOf" srcId="{39159697-9E3B-1D4B-BE64-18D4143A7C7A}" destId="{D4B2551E-C524-804D-9A36-6E8966E073FF}" srcOrd="0" destOrd="0" presId="urn:microsoft.com/office/officeart/2005/8/layout/lProcess3"/>
    <dgm:cxn modelId="{4DE33B22-505F-E943-996D-DDE2E16A0B75}" type="presParOf" srcId="{39159697-9E3B-1D4B-BE64-18D4143A7C7A}" destId="{70D7C0E8-80D2-0748-9E15-E15F24BCF47B}" srcOrd="1" destOrd="0" presId="urn:microsoft.com/office/officeart/2005/8/layout/lProcess3"/>
    <dgm:cxn modelId="{61A2E852-2B2C-9F48-8B0E-810199C0D709}" type="presParOf" srcId="{39159697-9E3B-1D4B-BE64-18D4143A7C7A}" destId="{5C73347B-FFA2-D640-84EB-635338F34153}" srcOrd="2" destOrd="0" presId="urn:microsoft.com/office/officeart/2005/8/layout/lProcess3"/>
    <dgm:cxn modelId="{580972E0-CA04-F244-9A0D-DBB666582030}" type="presParOf" srcId="{9FD95819-485A-0447-9327-BC851E428B96}" destId="{9633C6E0-E9B0-E94B-AE5D-415A7B1E8123}" srcOrd="9" destOrd="0" presId="urn:microsoft.com/office/officeart/2005/8/layout/lProcess3"/>
    <dgm:cxn modelId="{4F23CA72-90A5-4547-B571-E4EC7A8BD068}" type="presParOf" srcId="{9FD95819-485A-0447-9327-BC851E428B96}" destId="{68FB741F-E1DF-304E-B078-883D90584349}" srcOrd="10" destOrd="0" presId="urn:microsoft.com/office/officeart/2005/8/layout/lProcess3"/>
    <dgm:cxn modelId="{4D022050-BAF7-5A41-9BDF-12BAFA843A4F}" type="presParOf" srcId="{68FB741F-E1DF-304E-B078-883D90584349}" destId="{A99A1500-746B-AE41-9522-C61B06CEDD16}" srcOrd="0" destOrd="0" presId="urn:microsoft.com/office/officeart/2005/8/layout/lProcess3"/>
    <dgm:cxn modelId="{2A825231-B922-3B43-ADAE-A09B5875CBBA}" type="presParOf" srcId="{68FB741F-E1DF-304E-B078-883D90584349}" destId="{08EBB7AE-60F2-6D48-B1A0-8CA9683583ED}" srcOrd="1" destOrd="0" presId="urn:microsoft.com/office/officeart/2005/8/layout/lProcess3"/>
    <dgm:cxn modelId="{5A79703D-FC01-0543-95C3-92BDA4E639B7}" type="presParOf" srcId="{68FB741F-E1DF-304E-B078-883D90584349}" destId="{668637FB-6462-0D4D-B169-7BE0264A3CA4}" srcOrd="2"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B5D836-D682-074B-94FE-F15B91939F22}">
      <dsp:nvSpPr>
        <dsp:cNvPr id="0" name=""/>
        <dsp:cNvSpPr/>
      </dsp:nvSpPr>
      <dsp:spPr>
        <a:xfrm>
          <a:off x="1642668" y="1486"/>
          <a:ext cx="1012958" cy="649009"/>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1</a:t>
          </a:r>
          <a:endParaRPr lang="en-US" sz="3000" kern="1200" dirty="0"/>
        </a:p>
      </dsp:txBody>
      <dsp:txXfrm>
        <a:off x="1967173" y="1486"/>
        <a:ext cx="363949" cy="649009"/>
      </dsp:txXfrm>
    </dsp:sp>
    <dsp:sp modelId="{6A5190E9-72F9-3944-A920-406897718670}">
      <dsp:nvSpPr>
        <dsp:cNvPr id="0" name=""/>
        <dsp:cNvSpPr/>
      </dsp:nvSpPr>
      <dsp:spPr>
        <a:xfrm>
          <a:off x="2444698" y="56652"/>
          <a:ext cx="6428233" cy="538678"/>
        </a:xfrm>
        <a:prstGeom prst="chevron">
          <a:avLst/>
        </a:prstGeom>
        <a:solidFill>
          <a:schemeClr val="accent2">
            <a:lumMod val="20000"/>
            <a:lumOff val="80000"/>
          </a:schemeClr>
        </a:solidFill>
        <a:ln w="12700" cap="flat" cmpd="sng" algn="ctr">
          <a:solidFill>
            <a:schemeClr val="accent2">
              <a:tint val="40000"/>
              <a:hueOff val="0"/>
              <a:satOff val="0"/>
              <a:lum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Central Dogma of Biology</a:t>
          </a:r>
          <a:endParaRPr lang="en-US" sz="3000" kern="1200" dirty="0"/>
        </a:p>
      </dsp:txBody>
      <dsp:txXfrm>
        <a:off x="2714037" y="56652"/>
        <a:ext cx="5889555" cy="538678"/>
      </dsp:txXfrm>
    </dsp:sp>
    <dsp:sp modelId="{A310E990-FC30-0546-A7DC-1281D687565F}">
      <dsp:nvSpPr>
        <dsp:cNvPr id="0" name=""/>
        <dsp:cNvSpPr/>
      </dsp:nvSpPr>
      <dsp:spPr>
        <a:xfrm>
          <a:off x="1642668" y="741357"/>
          <a:ext cx="1012958" cy="649009"/>
        </a:xfrm>
        <a:prstGeom prst="chevron">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2</a:t>
          </a:r>
          <a:endParaRPr lang="en-US" sz="3000" kern="1200" dirty="0"/>
        </a:p>
      </dsp:txBody>
      <dsp:txXfrm>
        <a:off x="1967173" y="741357"/>
        <a:ext cx="363949" cy="649009"/>
      </dsp:txXfrm>
    </dsp:sp>
    <dsp:sp modelId="{968F30C7-4BBC-F44A-8CFA-AC9EF7E04B3C}">
      <dsp:nvSpPr>
        <dsp:cNvPr id="0" name=""/>
        <dsp:cNvSpPr/>
      </dsp:nvSpPr>
      <dsp:spPr>
        <a:xfrm>
          <a:off x="2444698" y="796523"/>
          <a:ext cx="6400801" cy="538678"/>
        </a:xfrm>
        <a:prstGeom prst="chevron">
          <a:avLst/>
        </a:prstGeom>
        <a:solidFill>
          <a:schemeClr val="accent1">
            <a:lumMod val="20000"/>
            <a:lumOff val="80000"/>
          </a:schemeClr>
        </a:solidFill>
        <a:ln w="12700" cap="flat" cmpd="sng" algn="ctr">
          <a:solidFill>
            <a:schemeClr val="accent1">
              <a:lumMod val="20000"/>
              <a:lumOff val="8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RNA transcription</a:t>
          </a:r>
          <a:endParaRPr lang="en-US" sz="3000" kern="1200" dirty="0"/>
        </a:p>
      </dsp:txBody>
      <dsp:txXfrm>
        <a:off x="2714037" y="796523"/>
        <a:ext cx="5862123" cy="538678"/>
      </dsp:txXfrm>
    </dsp:sp>
    <dsp:sp modelId="{158B1752-288A-3041-9EF5-B655E7F496E9}">
      <dsp:nvSpPr>
        <dsp:cNvPr id="0" name=""/>
        <dsp:cNvSpPr/>
      </dsp:nvSpPr>
      <dsp:spPr>
        <a:xfrm>
          <a:off x="1642668" y="1481228"/>
          <a:ext cx="1012958" cy="649009"/>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3</a:t>
          </a:r>
          <a:endParaRPr lang="en-US" sz="3000" kern="1200" dirty="0"/>
        </a:p>
      </dsp:txBody>
      <dsp:txXfrm>
        <a:off x="1967173" y="1481228"/>
        <a:ext cx="363949" cy="649009"/>
      </dsp:txXfrm>
    </dsp:sp>
    <dsp:sp modelId="{8E5BD4CF-FF1F-9D4E-A365-9D15F1E69304}">
      <dsp:nvSpPr>
        <dsp:cNvPr id="0" name=""/>
        <dsp:cNvSpPr/>
      </dsp:nvSpPr>
      <dsp:spPr>
        <a:xfrm>
          <a:off x="2444698" y="1536394"/>
          <a:ext cx="6400801" cy="538678"/>
        </a:xfrm>
        <a:prstGeom prst="chevron">
          <a:avLst/>
        </a:prstGeom>
        <a:solidFill>
          <a:schemeClr val="accent4">
            <a:lumMod val="20000"/>
            <a:lumOff val="80000"/>
          </a:schemeClr>
        </a:solidFill>
        <a:ln w="12700" cap="flat" cmpd="sng" algn="ctr">
          <a:solidFill>
            <a:schemeClr val="accent4">
              <a:lumMod val="20000"/>
              <a:lumOff val="8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What is </a:t>
          </a:r>
          <a:r>
            <a:rPr lang="en-GB" sz="3000" kern="1200" dirty="0" err="1"/>
            <a:t>RNAseq</a:t>
          </a:r>
          <a:endParaRPr lang="en-US" sz="3000" kern="1200" dirty="0"/>
        </a:p>
      </dsp:txBody>
      <dsp:txXfrm>
        <a:off x="2714037" y="1536394"/>
        <a:ext cx="5862123" cy="538678"/>
      </dsp:txXfrm>
    </dsp:sp>
    <dsp:sp modelId="{998CB3C9-5637-B24D-9FE2-1ECDF3F79DF4}">
      <dsp:nvSpPr>
        <dsp:cNvPr id="0" name=""/>
        <dsp:cNvSpPr/>
      </dsp:nvSpPr>
      <dsp:spPr>
        <a:xfrm>
          <a:off x="1642668" y="2221099"/>
          <a:ext cx="1012958" cy="649009"/>
        </a:xfrm>
        <a:prstGeom prst="chevron">
          <a:avLst/>
        </a:prstGeom>
        <a:solidFill>
          <a:schemeClr val="tx2"/>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4</a:t>
          </a:r>
        </a:p>
      </dsp:txBody>
      <dsp:txXfrm>
        <a:off x="1967173" y="2221099"/>
        <a:ext cx="363949" cy="649009"/>
      </dsp:txXfrm>
    </dsp:sp>
    <dsp:sp modelId="{6054549C-8284-8E4B-BD8A-63FE764B826C}">
      <dsp:nvSpPr>
        <dsp:cNvPr id="0" name=""/>
        <dsp:cNvSpPr/>
      </dsp:nvSpPr>
      <dsp:spPr>
        <a:xfrm>
          <a:off x="2444698" y="2276265"/>
          <a:ext cx="6400801" cy="538678"/>
        </a:xfrm>
        <a:prstGeom prst="chevron">
          <a:avLst/>
        </a:prstGeom>
        <a:solidFill>
          <a:schemeClr val="tx2">
            <a:lumMod val="20000"/>
            <a:lumOff val="80000"/>
          </a:schemeClr>
        </a:solidFill>
        <a:ln w="12700" cap="flat" cmpd="sng" algn="ctr">
          <a:solidFill>
            <a:schemeClr val="tx2">
              <a:lumMod val="20000"/>
              <a:lumOff val="8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err="1"/>
            <a:t>mRNAseq</a:t>
          </a:r>
          <a:endParaRPr lang="en-US" sz="3000" kern="1200" dirty="0"/>
        </a:p>
      </dsp:txBody>
      <dsp:txXfrm>
        <a:off x="2714037" y="2276265"/>
        <a:ext cx="5862123" cy="538678"/>
      </dsp:txXfrm>
    </dsp:sp>
    <dsp:sp modelId="{D4B2551E-C524-804D-9A36-6E8966E073FF}">
      <dsp:nvSpPr>
        <dsp:cNvPr id="0" name=""/>
        <dsp:cNvSpPr/>
      </dsp:nvSpPr>
      <dsp:spPr>
        <a:xfrm>
          <a:off x="1642668" y="2960970"/>
          <a:ext cx="1012958" cy="649009"/>
        </a:xfrm>
        <a:prstGeom prst="chevron">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5</a:t>
          </a:r>
        </a:p>
      </dsp:txBody>
      <dsp:txXfrm>
        <a:off x="1967173" y="2960970"/>
        <a:ext cx="363949" cy="649009"/>
      </dsp:txXfrm>
    </dsp:sp>
    <dsp:sp modelId="{5C73347B-FFA2-D640-84EB-635338F34153}">
      <dsp:nvSpPr>
        <dsp:cNvPr id="0" name=""/>
        <dsp:cNvSpPr/>
      </dsp:nvSpPr>
      <dsp:spPr>
        <a:xfrm>
          <a:off x="2444698" y="3016136"/>
          <a:ext cx="6400801" cy="538678"/>
        </a:xfrm>
        <a:prstGeom prst="chevron">
          <a:avLst/>
        </a:prstGeom>
        <a:solidFill>
          <a:schemeClr val="accent6">
            <a:lumMod val="20000"/>
            <a:lumOff val="80000"/>
          </a:schemeClr>
        </a:solidFill>
        <a:ln w="12700" cap="flat" cmpd="sng" algn="ctr">
          <a:solidFill>
            <a:schemeClr val="accent6">
              <a:lumMod val="20000"/>
              <a:lumOff val="8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Importance of </a:t>
          </a:r>
          <a:r>
            <a:rPr lang="en-GB" sz="3000" kern="1200" dirty="0" err="1"/>
            <a:t>RNAseq</a:t>
          </a:r>
          <a:endParaRPr lang="en-US" sz="3000" kern="1200" dirty="0"/>
        </a:p>
      </dsp:txBody>
      <dsp:txXfrm>
        <a:off x="2714037" y="3016136"/>
        <a:ext cx="5862123" cy="538678"/>
      </dsp:txXfrm>
    </dsp:sp>
    <dsp:sp modelId="{A99A1500-746B-AE41-9522-C61B06CEDD16}">
      <dsp:nvSpPr>
        <dsp:cNvPr id="0" name=""/>
        <dsp:cNvSpPr/>
      </dsp:nvSpPr>
      <dsp:spPr>
        <a:xfrm>
          <a:off x="1642668" y="3700841"/>
          <a:ext cx="1012958" cy="649009"/>
        </a:xfrm>
        <a:prstGeom prst="chevron">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6</a:t>
          </a:r>
          <a:endParaRPr lang="en-US" sz="3000" kern="1200" dirty="0"/>
        </a:p>
      </dsp:txBody>
      <dsp:txXfrm>
        <a:off x="1967173" y="3700841"/>
        <a:ext cx="363949" cy="649009"/>
      </dsp:txXfrm>
    </dsp:sp>
    <dsp:sp modelId="{668637FB-6462-0D4D-B169-7BE0264A3CA4}">
      <dsp:nvSpPr>
        <dsp:cNvPr id="0" name=""/>
        <dsp:cNvSpPr/>
      </dsp:nvSpPr>
      <dsp:spPr>
        <a:xfrm>
          <a:off x="2444698" y="3756007"/>
          <a:ext cx="6400801" cy="538678"/>
        </a:xfrm>
        <a:prstGeom prst="chevron">
          <a:avLst/>
        </a:prstGeom>
        <a:solidFill>
          <a:schemeClr val="accent5">
            <a:lumMod val="20000"/>
            <a:lumOff val="80000"/>
          </a:schemeClr>
        </a:solidFill>
        <a:ln w="12700" cap="flat" cmpd="sng" algn="ctr">
          <a:solidFill>
            <a:schemeClr val="accent5">
              <a:lumMod val="20000"/>
              <a:lumOff val="8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19050" rIns="0" bIns="19050" numCol="1" spcCol="1270" anchor="ctr" anchorCtr="0">
          <a:noAutofit/>
        </a:bodyPr>
        <a:lstStyle/>
        <a:p>
          <a:pPr marL="0" lvl="0" indent="0" algn="ctr" defTabSz="1333500">
            <a:lnSpc>
              <a:spcPct val="90000"/>
            </a:lnSpc>
            <a:spcBef>
              <a:spcPct val="0"/>
            </a:spcBef>
            <a:spcAft>
              <a:spcPct val="35000"/>
            </a:spcAft>
            <a:buNone/>
          </a:pPr>
          <a:r>
            <a:rPr lang="en-GB" sz="3000" kern="1200" dirty="0"/>
            <a:t>Applications of </a:t>
          </a:r>
          <a:r>
            <a:rPr lang="en-GB" sz="3000" kern="1200" dirty="0" err="1"/>
            <a:t>mRNAseq</a:t>
          </a:r>
          <a:endParaRPr lang="en-US" sz="3000" kern="1200" dirty="0"/>
        </a:p>
      </dsp:txBody>
      <dsp:txXfrm>
        <a:off x="2714037" y="3756007"/>
        <a:ext cx="5862123" cy="538678"/>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59F1FD-6F52-D847-82A4-47C2D58B80EA}" type="datetimeFigureOut">
              <a:rPr lang="en-GB" smtClean="0"/>
              <a:t>26/07/2022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2DE6C0-3F56-2B43-BBD5-FE49F3EE1BCA}" type="slidenum">
              <a:rPr lang="en-GB" smtClean="0"/>
              <a:t>‹#›</a:t>
            </a:fld>
            <a:endParaRPr lang="en-GB"/>
          </a:p>
        </p:txBody>
      </p:sp>
    </p:spTree>
    <p:extLst>
      <p:ext uri="{BB962C8B-B14F-4D97-AF65-F5344CB8AC3E}">
        <p14:creationId xmlns:p14="http://schemas.microsoft.com/office/powerpoint/2010/main" val="71124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illumina.com/techniques/sequencing/rna-sequencing/mrna-seq.html"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D2DE6C0-3F56-2B43-BBD5-FE49F3EE1BCA}" type="slidenum">
              <a:rPr lang="en-GB" smtClean="0"/>
              <a:t>7</a:t>
            </a:fld>
            <a:endParaRPr lang="en-GB"/>
          </a:p>
        </p:txBody>
      </p:sp>
    </p:spTree>
    <p:extLst>
      <p:ext uri="{BB962C8B-B14F-4D97-AF65-F5344CB8AC3E}">
        <p14:creationId xmlns:p14="http://schemas.microsoft.com/office/powerpoint/2010/main" val="340762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D2DE6C0-3F56-2B43-BBD5-FE49F3EE1BCA}" type="slidenum">
              <a:rPr lang="en-GB" smtClean="0"/>
              <a:t>8</a:t>
            </a:fld>
            <a:endParaRPr lang="en-GB"/>
          </a:p>
        </p:txBody>
      </p:sp>
    </p:spTree>
    <p:extLst>
      <p:ext uri="{BB962C8B-B14F-4D97-AF65-F5344CB8AC3E}">
        <p14:creationId xmlns:p14="http://schemas.microsoft.com/office/powerpoint/2010/main" val="2681545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Dysregulation of RNA processing plays important roles in cancer development and progression. Aberrant RNA processing events that are important in cancer include alternative splicing, RNA editing, noncanonical splicing events producing circular RNAs and fusion transcripts, and the expression of transposable elements. Abbreviations: 5mCpG, 5-methylcytosine-pG (methylated CpG); A3SS, alternative 3′ splice sites; A5SS, alternative 5′ splice sites; ADAR, adenosine deaminase acting on RNA; </a:t>
            </a:r>
            <a:r>
              <a:rPr lang="en-US" sz="1200" b="0" i="1" kern="1200" dirty="0">
                <a:solidFill>
                  <a:schemeClr val="tx1"/>
                </a:solidFill>
                <a:effectLst/>
                <a:latin typeface="+mn-lt"/>
                <a:ea typeface="+mn-ea"/>
                <a:cs typeface="+mn-cs"/>
              </a:rPr>
              <a:t>cis</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SAGe</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cis</a:t>
            </a:r>
            <a:r>
              <a:rPr lang="en-US" sz="1200" b="0" i="0" kern="1200" dirty="0">
                <a:solidFill>
                  <a:schemeClr val="tx1"/>
                </a:solidFill>
                <a:effectLst/>
                <a:latin typeface="+mn-lt"/>
                <a:ea typeface="+mn-ea"/>
                <a:cs typeface="+mn-cs"/>
              </a:rPr>
              <a:t>-splicing between adjacent genes; CpG, unmethylated CpG; ES, exon skipping; HERVs, human endogenous retroviruses; IR, intron retention; LINEs, long interspersed nuclear elements; MXE, mutually exclusive exons; RISC, RNA-induced silencing complex; SINEs, short interspersed nuclear elements.</a:t>
            </a:r>
            <a:endParaRPr lang="en-GB" dirty="0"/>
          </a:p>
        </p:txBody>
      </p:sp>
      <p:sp>
        <p:nvSpPr>
          <p:cNvPr id="4" name="Slide Number Placeholder 3"/>
          <p:cNvSpPr>
            <a:spLocks noGrp="1"/>
          </p:cNvSpPr>
          <p:nvPr>
            <p:ph type="sldNum" sz="quarter" idx="5"/>
          </p:nvPr>
        </p:nvSpPr>
        <p:spPr/>
        <p:txBody>
          <a:bodyPr/>
          <a:lstStyle/>
          <a:p>
            <a:fld id="{9D2DE6C0-3F56-2B43-BBD5-FE49F3EE1BCA}" type="slidenum">
              <a:rPr lang="en-GB" smtClean="0"/>
              <a:t>9</a:t>
            </a:fld>
            <a:endParaRPr lang="en-GB"/>
          </a:p>
        </p:txBody>
      </p:sp>
    </p:spTree>
    <p:extLst>
      <p:ext uri="{BB962C8B-B14F-4D97-AF65-F5344CB8AC3E}">
        <p14:creationId xmlns:p14="http://schemas.microsoft.com/office/powerpoint/2010/main" val="590035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a:t>
            </a:r>
            <a:r>
              <a:rPr lang="en-GB" dirty="0" err="1"/>
              <a:t>www.illumina.com</a:t>
            </a:r>
            <a:r>
              <a:rPr lang="en-GB" dirty="0"/>
              <a:t>/techniques/sequencing/</a:t>
            </a:r>
            <a:r>
              <a:rPr lang="en-GB" dirty="0" err="1"/>
              <a:t>rna-sequencing.html</a:t>
            </a:r>
            <a:endParaRPr lang="en-GB" dirty="0"/>
          </a:p>
          <a:p>
            <a:r>
              <a:rPr lang="en-GB" dirty="0">
                <a:hlinkClick r:id="rId3"/>
              </a:rPr>
              <a:t>https://www.illumina.com/techniques/sequencing/rna-sequencing/mrna-seq.html</a:t>
            </a:r>
            <a:endParaRPr lang="en-GB" dirty="0"/>
          </a:p>
          <a:p>
            <a:endParaRPr lang="en-GB" dirty="0"/>
          </a:p>
          <a:p>
            <a:r>
              <a:rPr lang="en-GB" dirty="0"/>
              <a:t>https://</a:t>
            </a:r>
            <a:r>
              <a:rPr lang="en-GB" dirty="0" err="1"/>
              <a:t>support.illumina.com</a:t>
            </a:r>
            <a:r>
              <a:rPr lang="en-GB" dirty="0"/>
              <a:t>/bulletins/2017/04/considerations-for-</a:t>
            </a:r>
            <a:r>
              <a:rPr lang="en-GB" dirty="0" err="1"/>
              <a:t>rna</a:t>
            </a:r>
            <a:r>
              <a:rPr lang="en-GB" dirty="0"/>
              <a:t>-</a:t>
            </a:r>
            <a:r>
              <a:rPr lang="en-GB" dirty="0" err="1"/>
              <a:t>seq</a:t>
            </a:r>
            <a:r>
              <a:rPr lang="en-GB" dirty="0"/>
              <a:t>-read-length-and-coverage-.html</a:t>
            </a:r>
          </a:p>
          <a:p>
            <a:endParaRPr lang="en-GB" dirty="0"/>
          </a:p>
        </p:txBody>
      </p:sp>
      <p:sp>
        <p:nvSpPr>
          <p:cNvPr id="4" name="Slide Number Placeholder 3"/>
          <p:cNvSpPr>
            <a:spLocks noGrp="1"/>
          </p:cNvSpPr>
          <p:nvPr>
            <p:ph type="sldNum" sz="quarter" idx="5"/>
          </p:nvPr>
        </p:nvSpPr>
        <p:spPr/>
        <p:txBody>
          <a:bodyPr/>
          <a:lstStyle/>
          <a:p>
            <a:fld id="{4C39B715-15BB-3843-BC31-87384129185E}" type="slidenum">
              <a:rPr lang="en-GB" smtClean="0"/>
              <a:t>10</a:t>
            </a:fld>
            <a:endParaRPr lang="en-GB"/>
          </a:p>
        </p:txBody>
      </p:sp>
    </p:spTree>
    <p:extLst>
      <p:ext uri="{BB962C8B-B14F-4D97-AF65-F5344CB8AC3E}">
        <p14:creationId xmlns:p14="http://schemas.microsoft.com/office/powerpoint/2010/main" val="2006895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Hertwig's</a:t>
            </a:r>
            <a:r>
              <a:rPr lang="en-US" sz="1200" b="0" i="0" kern="1200" dirty="0">
                <a:solidFill>
                  <a:schemeClr val="tx1"/>
                </a:solidFill>
                <a:effectLst/>
                <a:latin typeface="+mn-lt"/>
                <a:ea typeface="+mn-ea"/>
                <a:cs typeface="+mn-cs"/>
              </a:rPr>
              <a:t> epithelial root sheath (HERS) plays indispensable roles in tooth root development, including controlling the shape and number of roots, dentin formation, and helping generate the cementum</a:t>
            </a:r>
            <a:endParaRPr lang="en-GB" dirty="0"/>
          </a:p>
        </p:txBody>
      </p:sp>
      <p:sp>
        <p:nvSpPr>
          <p:cNvPr id="4" name="Slide Number Placeholder 3"/>
          <p:cNvSpPr>
            <a:spLocks noGrp="1"/>
          </p:cNvSpPr>
          <p:nvPr>
            <p:ph type="sldNum" sz="quarter" idx="5"/>
          </p:nvPr>
        </p:nvSpPr>
        <p:spPr/>
        <p:txBody>
          <a:bodyPr/>
          <a:lstStyle/>
          <a:p>
            <a:fld id="{9D2DE6C0-3F56-2B43-BBD5-FE49F3EE1BCA}" type="slidenum">
              <a:rPr lang="en-GB" smtClean="0"/>
              <a:t>13</a:t>
            </a:fld>
            <a:endParaRPr lang="en-GB"/>
          </a:p>
        </p:txBody>
      </p:sp>
    </p:spTree>
    <p:extLst>
      <p:ext uri="{BB962C8B-B14F-4D97-AF65-F5344CB8AC3E}">
        <p14:creationId xmlns:p14="http://schemas.microsoft.com/office/powerpoint/2010/main" val="3735521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D2DE6C0-3F56-2B43-BBD5-FE49F3EE1BCA}" type="slidenum">
              <a:rPr lang="en-GB" smtClean="0"/>
              <a:t>14</a:t>
            </a:fld>
            <a:endParaRPr lang="en-GB"/>
          </a:p>
        </p:txBody>
      </p:sp>
    </p:spTree>
    <p:extLst>
      <p:ext uri="{BB962C8B-B14F-4D97-AF65-F5344CB8AC3E}">
        <p14:creationId xmlns:p14="http://schemas.microsoft.com/office/powerpoint/2010/main" val="503737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343F8-22D0-DE46-9608-EB03ABDC3E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E9C0060-639A-1B41-8958-C76D87B3E6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4B9F0AE-747E-6D4D-8211-202B5F00CA18}"/>
              </a:ext>
            </a:extLst>
          </p:cNvPr>
          <p:cNvSpPr>
            <a:spLocks noGrp="1"/>
          </p:cNvSpPr>
          <p:nvPr>
            <p:ph type="dt" sz="half" idx="10"/>
          </p:nvPr>
        </p:nvSpPr>
        <p:spPr/>
        <p:txBody>
          <a:bodyPr/>
          <a:lstStyle/>
          <a:p>
            <a:fld id="{FFBA9AA5-EF0F-8B46-85D7-BFA9E9AAB7D1}" type="datetime1">
              <a:rPr lang="en-US" smtClean="0"/>
              <a:t>7/26/22</a:t>
            </a:fld>
            <a:endParaRPr lang="en-GB"/>
          </a:p>
        </p:txBody>
      </p:sp>
      <p:sp>
        <p:nvSpPr>
          <p:cNvPr id="5" name="Footer Placeholder 4">
            <a:extLst>
              <a:ext uri="{FF2B5EF4-FFF2-40B4-BE49-F238E27FC236}">
                <a16:creationId xmlns:a16="http://schemas.microsoft.com/office/drawing/2014/main" id="{CB3969BB-E495-8B40-8075-F2673CD2B27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90CAD8A-389D-2549-A965-18945F196D17}"/>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3490639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48681-4C52-AB47-BB46-09DF560F06B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0302D2E-DA41-144F-B411-6855D06692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B2F2C67-B52E-EF40-8AB9-C782A74D34A0}"/>
              </a:ext>
            </a:extLst>
          </p:cNvPr>
          <p:cNvSpPr>
            <a:spLocks noGrp="1"/>
          </p:cNvSpPr>
          <p:nvPr>
            <p:ph type="dt" sz="half" idx="10"/>
          </p:nvPr>
        </p:nvSpPr>
        <p:spPr/>
        <p:txBody>
          <a:bodyPr/>
          <a:lstStyle/>
          <a:p>
            <a:fld id="{D59E9733-916C-874E-90B0-F70BC63E9D2B}" type="datetime1">
              <a:rPr lang="en-US" smtClean="0"/>
              <a:t>7/26/22</a:t>
            </a:fld>
            <a:endParaRPr lang="en-GB"/>
          </a:p>
        </p:txBody>
      </p:sp>
      <p:sp>
        <p:nvSpPr>
          <p:cNvPr id="5" name="Footer Placeholder 4">
            <a:extLst>
              <a:ext uri="{FF2B5EF4-FFF2-40B4-BE49-F238E27FC236}">
                <a16:creationId xmlns:a16="http://schemas.microsoft.com/office/drawing/2014/main" id="{69319167-A0F9-454A-ABAE-7F373CD7C99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46C4464-68EE-B04F-BC2C-2AFB97E61BBF}"/>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626755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10CB58-0BC8-0347-8110-8E58567BE0A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7BAD0A0-3B62-1543-8926-6B159CC1F6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87AD6C3-BCA2-174D-9B6C-4411E68A9B5A}"/>
              </a:ext>
            </a:extLst>
          </p:cNvPr>
          <p:cNvSpPr>
            <a:spLocks noGrp="1"/>
          </p:cNvSpPr>
          <p:nvPr>
            <p:ph type="dt" sz="half" idx="10"/>
          </p:nvPr>
        </p:nvSpPr>
        <p:spPr/>
        <p:txBody>
          <a:bodyPr/>
          <a:lstStyle/>
          <a:p>
            <a:fld id="{5997D700-30C7-5348-9C83-E150031C46F2}" type="datetime1">
              <a:rPr lang="en-US" smtClean="0"/>
              <a:t>7/26/22</a:t>
            </a:fld>
            <a:endParaRPr lang="en-GB"/>
          </a:p>
        </p:txBody>
      </p:sp>
      <p:sp>
        <p:nvSpPr>
          <p:cNvPr id="5" name="Footer Placeholder 4">
            <a:extLst>
              <a:ext uri="{FF2B5EF4-FFF2-40B4-BE49-F238E27FC236}">
                <a16:creationId xmlns:a16="http://schemas.microsoft.com/office/drawing/2014/main" id="{C3E28B61-62DD-544F-B8B1-091A33685A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0F400E3-3E21-B94B-B098-F45A297AAEC3}"/>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3228508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493B7-84D6-B54E-8332-B94CCBB1A88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6AC2F30-5E1B-4B4A-B0EB-48259C0980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F82AA0B-B0CB-574C-93E2-CECDEAEEBC26}"/>
              </a:ext>
            </a:extLst>
          </p:cNvPr>
          <p:cNvSpPr>
            <a:spLocks noGrp="1"/>
          </p:cNvSpPr>
          <p:nvPr>
            <p:ph type="dt" sz="half" idx="10"/>
          </p:nvPr>
        </p:nvSpPr>
        <p:spPr/>
        <p:txBody>
          <a:bodyPr/>
          <a:lstStyle/>
          <a:p>
            <a:fld id="{45523148-C081-BF45-B319-238D13563939}" type="datetime1">
              <a:rPr lang="en-US" smtClean="0"/>
              <a:t>7/26/22</a:t>
            </a:fld>
            <a:endParaRPr lang="en-GB"/>
          </a:p>
        </p:txBody>
      </p:sp>
      <p:sp>
        <p:nvSpPr>
          <p:cNvPr id="5" name="Footer Placeholder 4">
            <a:extLst>
              <a:ext uri="{FF2B5EF4-FFF2-40B4-BE49-F238E27FC236}">
                <a16:creationId xmlns:a16="http://schemas.microsoft.com/office/drawing/2014/main" id="{7CEBFE5C-3197-A34D-82E1-F1C5028378E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5B1DB58-F871-6646-A98A-66A9313B18DF}"/>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2421521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68439-21DC-5A40-8852-9951421BC18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0D610EF-9CBE-5549-9F69-0AA3860FAB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7EAB42-BEB6-B047-BBDD-215933D8814D}"/>
              </a:ext>
            </a:extLst>
          </p:cNvPr>
          <p:cNvSpPr>
            <a:spLocks noGrp="1"/>
          </p:cNvSpPr>
          <p:nvPr>
            <p:ph type="dt" sz="half" idx="10"/>
          </p:nvPr>
        </p:nvSpPr>
        <p:spPr/>
        <p:txBody>
          <a:bodyPr/>
          <a:lstStyle/>
          <a:p>
            <a:fld id="{7643B5D6-4622-654F-9FF3-8A7B77E7C86F}" type="datetime1">
              <a:rPr lang="en-US" smtClean="0"/>
              <a:t>7/26/22</a:t>
            </a:fld>
            <a:endParaRPr lang="en-GB"/>
          </a:p>
        </p:txBody>
      </p:sp>
      <p:sp>
        <p:nvSpPr>
          <p:cNvPr id="5" name="Footer Placeholder 4">
            <a:extLst>
              <a:ext uri="{FF2B5EF4-FFF2-40B4-BE49-F238E27FC236}">
                <a16:creationId xmlns:a16="http://schemas.microsoft.com/office/drawing/2014/main" id="{19F9206A-28CB-1945-AF9D-7A0D8AE092A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53B713A-A3A0-A74B-A8F4-FCABF8123B6D}"/>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94425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543FF-6C78-5B48-A6B7-3E81FA9C44F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CF03FBE-748C-4E4E-B1BE-DD537945F9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64B94EB-4184-214C-908E-6AFB7C65C5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86447B22-D144-2D48-9D6F-4F130CA28DCE}"/>
              </a:ext>
            </a:extLst>
          </p:cNvPr>
          <p:cNvSpPr>
            <a:spLocks noGrp="1"/>
          </p:cNvSpPr>
          <p:nvPr>
            <p:ph type="dt" sz="half" idx="10"/>
          </p:nvPr>
        </p:nvSpPr>
        <p:spPr/>
        <p:txBody>
          <a:bodyPr/>
          <a:lstStyle/>
          <a:p>
            <a:fld id="{6DA346A3-A0CA-F644-8E0E-D6212D2E6237}" type="datetime1">
              <a:rPr lang="en-US" smtClean="0"/>
              <a:t>7/26/22</a:t>
            </a:fld>
            <a:endParaRPr lang="en-GB"/>
          </a:p>
        </p:txBody>
      </p:sp>
      <p:sp>
        <p:nvSpPr>
          <p:cNvPr id="6" name="Footer Placeholder 5">
            <a:extLst>
              <a:ext uri="{FF2B5EF4-FFF2-40B4-BE49-F238E27FC236}">
                <a16:creationId xmlns:a16="http://schemas.microsoft.com/office/drawing/2014/main" id="{9E780B65-64A4-9A42-B12B-E9A46582FE1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B0CC9E5-82FE-A440-BEC5-9A86A2B6763F}"/>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19119201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9DD46-A300-6446-ACCA-9E3A8913E6D7}"/>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F196DC-2144-7640-BE38-EE4F4D5206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A3149E-D3A0-DB42-BF71-4CCAB48E92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97EE763-12F6-1F4E-B934-E0CF0345A1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02FE4F-756E-3B4A-8123-3C6F64FC45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D9A2F07A-A617-7343-A3A5-9FDD371A9DC0}"/>
              </a:ext>
            </a:extLst>
          </p:cNvPr>
          <p:cNvSpPr>
            <a:spLocks noGrp="1"/>
          </p:cNvSpPr>
          <p:nvPr>
            <p:ph type="dt" sz="half" idx="10"/>
          </p:nvPr>
        </p:nvSpPr>
        <p:spPr/>
        <p:txBody>
          <a:bodyPr/>
          <a:lstStyle/>
          <a:p>
            <a:fld id="{9E029D88-9528-2E4C-801B-87FEEB98B6EC}" type="datetime1">
              <a:rPr lang="en-US" smtClean="0"/>
              <a:t>7/26/22</a:t>
            </a:fld>
            <a:endParaRPr lang="en-GB"/>
          </a:p>
        </p:txBody>
      </p:sp>
      <p:sp>
        <p:nvSpPr>
          <p:cNvPr id="8" name="Footer Placeholder 7">
            <a:extLst>
              <a:ext uri="{FF2B5EF4-FFF2-40B4-BE49-F238E27FC236}">
                <a16:creationId xmlns:a16="http://schemas.microsoft.com/office/drawing/2014/main" id="{E34D7E33-C4F7-4743-8371-360849EA329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40DF20E-42D8-954F-9B41-FA855C2434E3}"/>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2680398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EDA2A-648F-0346-9BF0-52F8730CA4A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150680B-5AD5-2349-9424-5B0FF7E757D6}"/>
              </a:ext>
            </a:extLst>
          </p:cNvPr>
          <p:cNvSpPr>
            <a:spLocks noGrp="1"/>
          </p:cNvSpPr>
          <p:nvPr>
            <p:ph type="dt" sz="half" idx="10"/>
          </p:nvPr>
        </p:nvSpPr>
        <p:spPr/>
        <p:txBody>
          <a:bodyPr/>
          <a:lstStyle/>
          <a:p>
            <a:fld id="{95E2DC62-1447-D044-B033-34FB2977468C}" type="datetime1">
              <a:rPr lang="en-US" smtClean="0"/>
              <a:t>7/26/22</a:t>
            </a:fld>
            <a:endParaRPr lang="en-GB"/>
          </a:p>
        </p:txBody>
      </p:sp>
      <p:sp>
        <p:nvSpPr>
          <p:cNvPr id="4" name="Footer Placeholder 3">
            <a:extLst>
              <a:ext uri="{FF2B5EF4-FFF2-40B4-BE49-F238E27FC236}">
                <a16:creationId xmlns:a16="http://schemas.microsoft.com/office/drawing/2014/main" id="{31BEF560-8CAA-374D-8B98-7006EA5324C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29ED91E-E1DE-F841-BB85-716D8D442D05}"/>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2410808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DD0735-D1C6-EF4A-A1F0-0015E069FEE2}"/>
              </a:ext>
            </a:extLst>
          </p:cNvPr>
          <p:cNvSpPr>
            <a:spLocks noGrp="1"/>
          </p:cNvSpPr>
          <p:nvPr>
            <p:ph type="dt" sz="half" idx="10"/>
          </p:nvPr>
        </p:nvSpPr>
        <p:spPr/>
        <p:txBody>
          <a:bodyPr/>
          <a:lstStyle/>
          <a:p>
            <a:fld id="{07726795-26A5-7C45-8970-AA2F54E1D838}" type="datetime1">
              <a:rPr lang="en-US" smtClean="0"/>
              <a:t>7/26/22</a:t>
            </a:fld>
            <a:endParaRPr lang="en-GB"/>
          </a:p>
        </p:txBody>
      </p:sp>
      <p:sp>
        <p:nvSpPr>
          <p:cNvPr id="3" name="Footer Placeholder 2">
            <a:extLst>
              <a:ext uri="{FF2B5EF4-FFF2-40B4-BE49-F238E27FC236}">
                <a16:creationId xmlns:a16="http://schemas.microsoft.com/office/drawing/2014/main" id="{8A3DC404-D05D-C447-BBCA-E0CC6B2C8BB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A4338A-F704-CA43-A6C3-57F1A6963E07}"/>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2776741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F8111-40FA-8046-85B0-3E52ECDB23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D9A11BF-8CFF-6040-86AF-779B7100AD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6B7A2AE-A1E0-D340-815C-96C5C69AD6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85F7E8-A804-D044-9C1B-704A1CAC99E2}"/>
              </a:ext>
            </a:extLst>
          </p:cNvPr>
          <p:cNvSpPr>
            <a:spLocks noGrp="1"/>
          </p:cNvSpPr>
          <p:nvPr>
            <p:ph type="dt" sz="half" idx="10"/>
          </p:nvPr>
        </p:nvSpPr>
        <p:spPr/>
        <p:txBody>
          <a:bodyPr/>
          <a:lstStyle/>
          <a:p>
            <a:fld id="{7CED9D28-7FA9-CE4D-BFB6-3F4745E5130C}" type="datetime1">
              <a:rPr lang="en-US" smtClean="0"/>
              <a:t>7/26/22</a:t>
            </a:fld>
            <a:endParaRPr lang="en-GB"/>
          </a:p>
        </p:txBody>
      </p:sp>
      <p:sp>
        <p:nvSpPr>
          <p:cNvPr id="6" name="Footer Placeholder 5">
            <a:extLst>
              <a:ext uri="{FF2B5EF4-FFF2-40B4-BE49-F238E27FC236}">
                <a16:creationId xmlns:a16="http://schemas.microsoft.com/office/drawing/2014/main" id="{5BE55884-4E62-D245-9E58-9C3244D58D4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9ED4F4D-548A-6145-BD81-1B491C5F2356}"/>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1826858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254B4-E994-7B4E-BA3F-9DD467E422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E207F48-4A30-C948-9182-145DE53648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67CBD8D-CB87-424C-AF55-FE1C3381E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ECBF9B-5DB8-4E47-9940-13C9EBFC793A}"/>
              </a:ext>
            </a:extLst>
          </p:cNvPr>
          <p:cNvSpPr>
            <a:spLocks noGrp="1"/>
          </p:cNvSpPr>
          <p:nvPr>
            <p:ph type="dt" sz="half" idx="10"/>
          </p:nvPr>
        </p:nvSpPr>
        <p:spPr/>
        <p:txBody>
          <a:bodyPr/>
          <a:lstStyle/>
          <a:p>
            <a:fld id="{D02D4A53-6887-6748-8CFA-2801B6A283D8}" type="datetime1">
              <a:rPr lang="en-US" smtClean="0"/>
              <a:t>7/26/22</a:t>
            </a:fld>
            <a:endParaRPr lang="en-GB"/>
          </a:p>
        </p:txBody>
      </p:sp>
      <p:sp>
        <p:nvSpPr>
          <p:cNvPr id="6" name="Footer Placeholder 5">
            <a:extLst>
              <a:ext uri="{FF2B5EF4-FFF2-40B4-BE49-F238E27FC236}">
                <a16:creationId xmlns:a16="http://schemas.microsoft.com/office/drawing/2014/main" id="{051A808F-8062-7D47-9A90-A9BBA5EB41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7B16C56-FCA3-144A-B124-7D4B252387FA}"/>
              </a:ext>
            </a:extLst>
          </p:cNvPr>
          <p:cNvSpPr>
            <a:spLocks noGrp="1"/>
          </p:cNvSpPr>
          <p:nvPr>
            <p:ph type="sldNum" sz="quarter" idx="12"/>
          </p:nvPr>
        </p:nvSpPr>
        <p:spPr/>
        <p:txBody>
          <a:bodyPr/>
          <a:lstStyle/>
          <a:p>
            <a:fld id="{488F6B55-2FBF-E645-B561-8271EEC5CE3D}" type="slidenum">
              <a:rPr lang="en-GB" smtClean="0"/>
              <a:t>‹#›</a:t>
            </a:fld>
            <a:endParaRPr lang="en-GB"/>
          </a:p>
        </p:txBody>
      </p:sp>
    </p:spTree>
    <p:extLst>
      <p:ext uri="{BB962C8B-B14F-4D97-AF65-F5344CB8AC3E}">
        <p14:creationId xmlns:p14="http://schemas.microsoft.com/office/powerpoint/2010/main" val="2173327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9CB77F-D9F0-EF4A-A0A8-2D8E5E9331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854578A-DE83-3941-A1A8-ABD6838E45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E4806EB-059E-6640-834F-1E499C5641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CDFB70-F297-0E44-A949-38ED45F1B6D8}" type="datetime1">
              <a:rPr lang="en-US" smtClean="0"/>
              <a:t>7/26/22</a:t>
            </a:fld>
            <a:endParaRPr lang="en-GB"/>
          </a:p>
        </p:txBody>
      </p:sp>
      <p:sp>
        <p:nvSpPr>
          <p:cNvPr id="5" name="Footer Placeholder 4">
            <a:extLst>
              <a:ext uri="{FF2B5EF4-FFF2-40B4-BE49-F238E27FC236}">
                <a16:creationId xmlns:a16="http://schemas.microsoft.com/office/drawing/2014/main" id="{F4D3318C-06B3-6646-BF04-0D14448026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D78041E-3A38-9E47-B12B-865CF785F5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8F6B55-2FBF-E645-B561-8271EEC5CE3D}" type="slidenum">
              <a:rPr lang="en-GB" smtClean="0"/>
              <a:t>‹#›</a:t>
            </a:fld>
            <a:endParaRPr lang="en-GB"/>
          </a:p>
        </p:txBody>
      </p:sp>
    </p:spTree>
    <p:extLst>
      <p:ext uri="{BB962C8B-B14F-4D97-AF65-F5344CB8AC3E}">
        <p14:creationId xmlns:p14="http://schemas.microsoft.com/office/powerpoint/2010/main" val="2828627601"/>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1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8555C5B3-193A-4749-9AFD-682E53CDDE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2EAE06A6-F76A-41C9-827A-C561B00448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3"/>
            <a:ext cx="12192000" cy="6858000"/>
          </a:xfrm>
          <a:prstGeom prst="rect">
            <a:avLst/>
          </a:prstGeom>
          <a:gradFill>
            <a:gsLst>
              <a:gs pos="0">
                <a:srgbClr val="000000"/>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89F9D4E8-0639-444B-949B-951858506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80861" y="0"/>
            <a:ext cx="7661934" cy="6858000"/>
          </a:xfrm>
          <a:prstGeom prst="rect">
            <a:avLst/>
          </a:prstGeom>
          <a:gradFill>
            <a:gsLst>
              <a:gs pos="0">
                <a:schemeClr val="accent1">
                  <a:lumMod val="75000"/>
                  <a:alpha val="45000"/>
                </a:schemeClr>
              </a:gs>
              <a:gs pos="100000">
                <a:srgbClr val="000000">
                  <a:alpha val="29000"/>
                </a:srgb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7E3DA7A2-ED70-4BBA-AB72-00AD461FA4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80862" y="-6"/>
            <a:ext cx="11711138" cy="6410334"/>
          </a:xfrm>
          <a:prstGeom prst="rect">
            <a:avLst/>
          </a:prstGeom>
          <a:gradFill>
            <a:gsLst>
              <a:gs pos="0">
                <a:schemeClr val="accent1">
                  <a:alpha val="0"/>
                </a:schemeClr>
              </a:gs>
              <a:gs pos="100000">
                <a:srgbClr val="000000">
                  <a:alpha val="41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51920DB-A420-FF47-9398-3D0DD288ABD6}"/>
              </a:ext>
            </a:extLst>
          </p:cNvPr>
          <p:cNvSpPr>
            <a:spLocks noGrp="1"/>
          </p:cNvSpPr>
          <p:nvPr>
            <p:ph type="ctrTitle"/>
          </p:nvPr>
        </p:nvSpPr>
        <p:spPr>
          <a:xfrm>
            <a:off x="1127208" y="857251"/>
            <a:ext cx="4747280" cy="3098061"/>
          </a:xfrm>
        </p:spPr>
        <p:txBody>
          <a:bodyPr anchor="b">
            <a:normAutofit/>
          </a:bodyPr>
          <a:lstStyle/>
          <a:p>
            <a:pPr algn="l"/>
            <a:r>
              <a:rPr lang="en-GB" sz="4800" b="1" dirty="0">
                <a:solidFill>
                  <a:srgbClr val="FFFFFF"/>
                </a:solidFill>
              </a:rPr>
              <a:t>1. Introduction to </a:t>
            </a:r>
            <a:r>
              <a:rPr lang="en-GB" sz="4800" b="1" dirty="0" err="1">
                <a:solidFill>
                  <a:srgbClr val="FFFFFF"/>
                </a:solidFill>
              </a:rPr>
              <a:t>RNAseq</a:t>
            </a:r>
            <a:endParaRPr lang="en-GB" sz="4800" b="1" dirty="0">
              <a:solidFill>
                <a:srgbClr val="FFFFFF"/>
              </a:solidFill>
            </a:endParaRPr>
          </a:p>
        </p:txBody>
      </p:sp>
      <p:sp>
        <p:nvSpPr>
          <p:cNvPr id="32" name="Rectangle 31">
            <a:extLst>
              <a:ext uri="{FF2B5EF4-FFF2-40B4-BE49-F238E27FC236}">
                <a16:creationId xmlns:a16="http://schemas.microsoft.com/office/drawing/2014/main" id="{FC485432-3647-4218-B5D3-15D3FA222B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44797" y="-489206"/>
            <a:ext cx="2502408" cy="12191998"/>
          </a:xfrm>
          <a:prstGeom prst="rect">
            <a:avLst/>
          </a:prstGeom>
          <a:gradFill>
            <a:gsLst>
              <a:gs pos="0">
                <a:schemeClr val="accent1">
                  <a:alpha val="24000"/>
                </a:schemeClr>
              </a:gs>
              <a:gs pos="78000">
                <a:schemeClr val="accent1">
                  <a:lumMod val="50000"/>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DA497D31-BD0F-024A-883E-291AC29D5072}"/>
              </a:ext>
            </a:extLst>
          </p:cNvPr>
          <p:cNvSpPr>
            <a:spLocks noGrp="1"/>
          </p:cNvSpPr>
          <p:nvPr>
            <p:ph type="subTitle" idx="1"/>
          </p:nvPr>
        </p:nvSpPr>
        <p:spPr>
          <a:xfrm>
            <a:off x="1127208" y="4756265"/>
            <a:ext cx="4674204" cy="1244483"/>
          </a:xfrm>
        </p:spPr>
        <p:txBody>
          <a:bodyPr anchor="t">
            <a:normAutofit/>
          </a:bodyPr>
          <a:lstStyle/>
          <a:p>
            <a:pPr algn="l"/>
            <a:r>
              <a:rPr lang="en-GB" dirty="0">
                <a:solidFill>
                  <a:srgbClr val="FFFFFF"/>
                </a:solidFill>
              </a:rPr>
              <a:t>Jose Alejandro Romero Herrera</a:t>
            </a:r>
          </a:p>
          <a:p>
            <a:pPr algn="l"/>
            <a:r>
              <a:rPr lang="en-GB" dirty="0">
                <a:solidFill>
                  <a:srgbClr val="FFFFFF"/>
                </a:solidFill>
              </a:rPr>
              <a:t>Data Scientist</a:t>
            </a:r>
          </a:p>
        </p:txBody>
      </p:sp>
      <p:sp>
        <p:nvSpPr>
          <p:cNvPr id="34" name="Oval 33">
            <a:extLst>
              <a:ext uri="{FF2B5EF4-FFF2-40B4-BE49-F238E27FC236}">
                <a16:creationId xmlns:a16="http://schemas.microsoft.com/office/drawing/2014/main" id="{F4AFDDCA-6ABA-4D23-8A5C-1BF0F4308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90589" y="1062544"/>
            <a:ext cx="4756162" cy="47561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background pattern&#10;&#10;Description automatically generated">
            <a:extLst>
              <a:ext uri="{FF2B5EF4-FFF2-40B4-BE49-F238E27FC236}">
                <a16:creationId xmlns:a16="http://schemas.microsoft.com/office/drawing/2014/main" id="{805F955E-25FF-5245-A82D-80B255BCB648}"/>
              </a:ext>
            </a:extLst>
          </p:cNvPr>
          <p:cNvPicPr>
            <a:picLocks noChangeAspect="1"/>
          </p:cNvPicPr>
          <p:nvPr/>
        </p:nvPicPr>
        <p:blipFill>
          <a:blip r:embed="rId2"/>
          <a:stretch>
            <a:fillRect/>
          </a:stretch>
        </p:blipFill>
        <p:spPr>
          <a:xfrm>
            <a:off x="6920559" y="2908268"/>
            <a:ext cx="3737164" cy="1055750"/>
          </a:xfrm>
          <a:prstGeom prst="rect">
            <a:avLst/>
          </a:prstGeom>
        </p:spPr>
      </p:pic>
      <p:sp>
        <p:nvSpPr>
          <p:cNvPr id="4" name="Slide Number Placeholder 3">
            <a:extLst>
              <a:ext uri="{FF2B5EF4-FFF2-40B4-BE49-F238E27FC236}">
                <a16:creationId xmlns:a16="http://schemas.microsoft.com/office/drawing/2014/main" id="{67CFF55D-D30D-1844-911C-CEEF3C279649}"/>
              </a:ext>
            </a:extLst>
          </p:cNvPr>
          <p:cNvSpPr>
            <a:spLocks noGrp="1"/>
          </p:cNvSpPr>
          <p:nvPr>
            <p:ph type="sldNum" sz="quarter" idx="12"/>
          </p:nvPr>
        </p:nvSpPr>
        <p:spPr/>
        <p:txBody>
          <a:bodyPr/>
          <a:lstStyle/>
          <a:p>
            <a:fld id="{488F6B55-2FBF-E645-B561-8271EEC5CE3D}" type="slidenum">
              <a:rPr lang="en-GB" smtClean="0"/>
              <a:t>1</a:t>
            </a:fld>
            <a:endParaRPr lang="en-GB"/>
          </a:p>
        </p:txBody>
      </p:sp>
    </p:spTree>
    <p:extLst>
      <p:ext uri="{BB962C8B-B14F-4D97-AF65-F5344CB8AC3E}">
        <p14:creationId xmlns:p14="http://schemas.microsoft.com/office/powerpoint/2010/main" val="22072044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D0EBC6-3959-C948-BA38-FBF60183F23F}"/>
              </a:ext>
            </a:extLst>
          </p:cNvPr>
          <p:cNvSpPr>
            <a:spLocks noGrp="1"/>
          </p:cNvSpPr>
          <p:nvPr>
            <p:ph idx="1"/>
          </p:nvPr>
        </p:nvSpPr>
        <p:spPr/>
        <p:txBody>
          <a:bodyPr>
            <a:normAutofit/>
          </a:bodyPr>
          <a:lstStyle/>
          <a:p>
            <a:r>
              <a:rPr lang="en-US" dirty="0"/>
              <a:t>Method to quantify abundance and sequence of RNA transcripts</a:t>
            </a:r>
          </a:p>
          <a:p>
            <a:r>
              <a:rPr lang="en-US" dirty="0"/>
              <a:t>Based on the use of a reverse transcriptase: RNA </a:t>
            </a:r>
            <a:r>
              <a:rPr lang="en-US" dirty="0">
                <a:sym typeface="Wingdings" pitchFamily="2" charset="2"/>
              </a:rPr>
              <a:t></a:t>
            </a:r>
            <a:r>
              <a:rPr lang="en-US" dirty="0"/>
              <a:t> cDNA</a:t>
            </a:r>
          </a:p>
          <a:p>
            <a:endParaRPr lang="en-US" dirty="0"/>
          </a:p>
          <a:p>
            <a:endParaRPr lang="en-US" dirty="0"/>
          </a:p>
          <a:p>
            <a:endParaRPr lang="en-US" dirty="0"/>
          </a:p>
          <a:p>
            <a:endParaRPr lang="en-US" dirty="0"/>
          </a:p>
          <a:p>
            <a:endParaRPr lang="en-US" dirty="0"/>
          </a:p>
        </p:txBody>
      </p:sp>
      <p:sp>
        <p:nvSpPr>
          <p:cNvPr id="5" name="Slide Number Placeholder 4">
            <a:extLst>
              <a:ext uri="{FF2B5EF4-FFF2-40B4-BE49-F238E27FC236}">
                <a16:creationId xmlns:a16="http://schemas.microsoft.com/office/drawing/2014/main" id="{40D2CE83-6176-1D42-8B66-024ED1FFE2D1}"/>
              </a:ext>
            </a:extLst>
          </p:cNvPr>
          <p:cNvSpPr>
            <a:spLocks noGrp="1"/>
          </p:cNvSpPr>
          <p:nvPr>
            <p:ph type="sldNum" sz="quarter" idx="12"/>
          </p:nvPr>
        </p:nvSpPr>
        <p:spPr/>
        <p:txBody>
          <a:bodyPr/>
          <a:lstStyle/>
          <a:p>
            <a:fld id="{488F6B55-2FBF-E645-B561-8271EEC5CE3D}" type="slidenum">
              <a:rPr lang="en-GB" smtClean="0"/>
              <a:t>10</a:t>
            </a:fld>
            <a:endParaRPr lang="en-GB"/>
          </a:p>
        </p:txBody>
      </p:sp>
      <p:pic>
        <p:nvPicPr>
          <p:cNvPr id="4" name="Picture 3" descr="A picture containing background pattern&#10;&#10;Description automatically generated">
            <a:extLst>
              <a:ext uri="{FF2B5EF4-FFF2-40B4-BE49-F238E27FC236}">
                <a16:creationId xmlns:a16="http://schemas.microsoft.com/office/drawing/2014/main" id="{44CC16C9-04A5-234F-98FB-BDC414DE7FAF}"/>
              </a:ext>
            </a:extLst>
          </p:cNvPr>
          <p:cNvPicPr>
            <a:picLocks noChangeAspect="1"/>
          </p:cNvPicPr>
          <p:nvPr/>
        </p:nvPicPr>
        <p:blipFill>
          <a:blip r:embed="rId3"/>
          <a:stretch>
            <a:fillRect/>
          </a:stretch>
        </p:blipFill>
        <p:spPr>
          <a:xfrm>
            <a:off x="9956951" y="296695"/>
            <a:ext cx="1949513" cy="550738"/>
          </a:xfrm>
          <a:prstGeom prst="rect">
            <a:avLst/>
          </a:prstGeom>
        </p:spPr>
      </p:pic>
      <p:sp>
        <p:nvSpPr>
          <p:cNvPr id="6" name="Slide Number Placeholder 3">
            <a:extLst>
              <a:ext uri="{FF2B5EF4-FFF2-40B4-BE49-F238E27FC236}">
                <a16:creationId xmlns:a16="http://schemas.microsoft.com/office/drawing/2014/main" id="{04B49B26-3C16-2A4B-AC5A-7BF00B230ACF}"/>
              </a:ext>
            </a:extLst>
          </p:cNvPr>
          <p:cNvSpPr txBox="1">
            <a:spLocks/>
          </p:cNvSpPr>
          <p:nvPr/>
        </p:nvSpPr>
        <p:spPr>
          <a:xfrm>
            <a:off x="8610600" y="6369413"/>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88F6B55-2FBF-E645-B561-8271EEC5CE3D}" type="slidenum">
              <a:rPr lang="en-GB" smtClean="0"/>
              <a:pPr/>
              <a:t>10</a:t>
            </a:fld>
            <a:endParaRPr lang="en-GB"/>
          </a:p>
        </p:txBody>
      </p:sp>
      <p:sp>
        <p:nvSpPr>
          <p:cNvPr id="7" name="Rounded Rectangle 6">
            <a:extLst>
              <a:ext uri="{FF2B5EF4-FFF2-40B4-BE49-F238E27FC236}">
                <a16:creationId xmlns:a16="http://schemas.microsoft.com/office/drawing/2014/main" id="{40834688-8F5D-054E-B670-225047F8CBE9}"/>
              </a:ext>
            </a:extLst>
          </p:cNvPr>
          <p:cNvSpPr/>
          <p:nvPr/>
        </p:nvSpPr>
        <p:spPr>
          <a:xfrm>
            <a:off x="1338587" y="3280583"/>
            <a:ext cx="22860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F0A27FD2-A04F-824A-BD37-404D4FFA599D}"/>
              </a:ext>
            </a:extLst>
          </p:cNvPr>
          <p:cNvSpPr txBox="1"/>
          <p:nvPr/>
        </p:nvSpPr>
        <p:spPr>
          <a:xfrm>
            <a:off x="3557122" y="3164497"/>
            <a:ext cx="1011815" cy="369332"/>
          </a:xfrm>
          <a:prstGeom prst="rect">
            <a:avLst/>
          </a:prstGeom>
          <a:noFill/>
        </p:spPr>
        <p:txBody>
          <a:bodyPr wrap="none" rtlCol="0">
            <a:spAutoFit/>
          </a:bodyPr>
          <a:lstStyle/>
          <a:p>
            <a:r>
              <a:rPr lang="en-GB" dirty="0">
                <a:latin typeface="Andale Mono" panose="020B0509000000000004" pitchFamily="49" charset="0"/>
              </a:rPr>
              <a:t>-AAAAA</a:t>
            </a:r>
          </a:p>
        </p:txBody>
      </p:sp>
      <p:sp>
        <p:nvSpPr>
          <p:cNvPr id="9" name="Right Arrow 8">
            <a:extLst>
              <a:ext uri="{FF2B5EF4-FFF2-40B4-BE49-F238E27FC236}">
                <a16:creationId xmlns:a16="http://schemas.microsoft.com/office/drawing/2014/main" id="{CC1D4E23-8028-4847-8B1D-2BED6A75B698}"/>
              </a:ext>
            </a:extLst>
          </p:cNvPr>
          <p:cNvSpPr/>
          <p:nvPr/>
        </p:nvSpPr>
        <p:spPr>
          <a:xfrm>
            <a:off x="4544247" y="3207234"/>
            <a:ext cx="890433" cy="283858"/>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6C90FB39-103C-B143-8327-D05EE385EAFF}"/>
              </a:ext>
            </a:extLst>
          </p:cNvPr>
          <p:cNvSpPr txBox="1"/>
          <p:nvPr/>
        </p:nvSpPr>
        <p:spPr>
          <a:xfrm>
            <a:off x="2111652" y="3527509"/>
            <a:ext cx="776175" cy="369332"/>
          </a:xfrm>
          <a:prstGeom prst="rect">
            <a:avLst/>
          </a:prstGeom>
          <a:noFill/>
        </p:spPr>
        <p:txBody>
          <a:bodyPr wrap="none" rtlCol="0">
            <a:spAutoFit/>
          </a:bodyPr>
          <a:lstStyle/>
          <a:p>
            <a:r>
              <a:rPr lang="en-GB" dirty="0"/>
              <a:t>mRNA</a:t>
            </a:r>
          </a:p>
        </p:txBody>
      </p:sp>
      <p:sp>
        <p:nvSpPr>
          <p:cNvPr id="11" name="Rounded Rectangle 10">
            <a:extLst>
              <a:ext uri="{FF2B5EF4-FFF2-40B4-BE49-F238E27FC236}">
                <a16:creationId xmlns:a16="http://schemas.microsoft.com/office/drawing/2014/main" id="{BA845FA4-F82E-BD4F-86A7-306878916D82}"/>
              </a:ext>
            </a:extLst>
          </p:cNvPr>
          <p:cNvSpPr/>
          <p:nvPr/>
        </p:nvSpPr>
        <p:spPr>
          <a:xfrm>
            <a:off x="5481668" y="3280583"/>
            <a:ext cx="22860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ED9D2C1C-81A7-4147-A23F-C2AF0DDF1BB0}"/>
              </a:ext>
            </a:extLst>
          </p:cNvPr>
          <p:cNvSpPr txBox="1"/>
          <p:nvPr/>
        </p:nvSpPr>
        <p:spPr>
          <a:xfrm>
            <a:off x="7740219" y="3164497"/>
            <a:ext cx="1011815" cy="369332"/>
          </a:xfrm>
          <a:prstGeom prst="rect">
            <a:avLst/>
          </a:prstGeom>
          <a:noFill/>
        </p:spPr>
        <p:txBody>
          <a:bodyPr wrap="none" rtlCol="0">
            <a:spAutoFit/>
          </a:bodyPr>
          <a:lstStyle/>
          <a:p>
            <a:r>
              <a:rPr lang="en-GB" dirty="0">
                <a:latin typeface="Andale Mono" panose="020B0509000000000004" pitchFamily="49" charset="0"/>
              </a:rPr>
              <a:t>-AAAAA</a:t>
            </a:r>
          </a:p>
        </p:txBody>
      </p:sp>
      <p:sp>
        <p:nvSpPr>
          <p:cNvPr id="13" name="Oval 12">
            <a:extLst>
              <a:ext uri="{FF2B5EF4-FFF2-40B4-BE49-F238E27FC236}">
                <a16:creationId xmlns:a16="http://schemas.microsoft.com/office/drawing/2014/main" id="{A712060F-DFD7-3F4B-AC11-6DA8F2056771}"/>
              </a:ext>
            </a:extLst>
          </p:cNvPr>
          <p:cNvSpPr/>
          <p:nvPr/>
        </p:nvSpPr>
        <p:spPr>
          <a:xfrm>
            <a:off x="8781915" y="3257002"/>
            <a:ext cx="640080" cy="64008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1517E75C-3CBF-5D48-A668-48392FAB0008}"/>
              </a:ext>
            </a:extLst>
          </p:cNvPr>
          <p:cNvSpPr txBox="1"/>
          <p:nvPr/>
        </p:nvSpPr>
        <p:spPr>
          <a:xfrm>
            <a:off x="7883912" y="3407965"/>
            <a:ext cx="1011815" cy="369332"/>
          </a:xfrm>
          <a:prstGeom prst="rect">
            <a:avLst/>
          </a:prstGeom>
          <a:noFill/>
        </p:spPr>
        <p:txBody>
          <a:bodyPr wrap="none" rtlCol="0">
            <a:spAutoFit/>
          </a:bodyPr>
          <a:lstStyle/>
          <a:p>
            <a:r>
              <a:rPr lang="en-GB" dirty="0">
                <a:latin typeface="Andale Mono" panose="020B0509000000000004" pitchFamily="49" charset="0"/>
              </a:rPr>
              <a:t>TTTTT-</a:t>
            </a:r>
          </a:p>
        </p:txBody>
      </p:sp>
      <p:sp>
        <p:nvSpPr>
          <p:cNvPr id="15" name="TextBox 14">
            <a:extLst>
              <a:ext uri="{FF2B5EF4-FFF2-40B4-BE49-F238E27FC236}">
                <a16:creationId xmlns:a16="http://schemas.microsoft.com/office/drawing/2014/main" id="{2A842E1D-C574-9E40-BE54-719082B88145}"/>
              </a:ext>
            </a:extLst>
          </p:cNvPr>
          <p:cNvSpPr txBox="1"/>
          <p:nvPr/>
        </p:nvSpPr>
        <p:spPr>
          <a:xfrm>
            <a:off x="5881354" y="3557905"/>
            <a:ext cx="1749390" cy="369332"/>
          </a:xfrm>
          <a:prstGeom prst="rect">
            <a:avLst/>
          </a:prstGeom>
          <a:noFill/>
        </p:spPr>
        <p:txBody>
          <a:bodyPr wrap="none" rtlCol="0">
            <a:spAutoFit/>
          </a:bodyPr>
          <a:lstStyle/>
          <a:p>
            <a:r>
              <a:rPr lang="en-GB" dirty="0"/>
              <a:t>Poly(A) selection</a:t>
            </a:r>
          </a:p>
        </p:txBody>
      </p:sp>
      <p:sp>
        <p:nvSpPr>
          <p:cNvPr id="16" name="TextBox 15">
            <a:extLst>
              <a:ext uri="{FF2B5EF4-FFF2-40B4-BE49-F238E27FC236}">
                <a16:creationId xmlns:a16="http://schemas.microsoft.com/office/drawing/2014/main" id="{CB4415D1-728A-C246-B7AE-03431C8E2C3F}"/>
              </a:ext>
            </a:extLst>
          </p:cNvPr>
          <p:cNvSpPr txBox="1"/>
          <p:nvPr/>
        </p:nvSpPr>
        <p:spPr>
          <a:xfrm>
            <a:off x="9400133" y="5640621"/>
            <a:ext cx="1561068" cy="369332"/>
          </a:xfrm>
          <a:prstGeom prst="rect">
            <a:avLst/>
          </a:prstGeom>
          <a:noFill/>
        </p:spPr>
        <p:txBody>
          <a:bodyPr wrap="none" rtlCol="0">
            <a:spAutoFit/>
          </a:bodyPr>
          <a:lstStyle/>
          <a:p>
            <a:r>
              <a:rPr lang="en-GB" dirty="0"/>
              <a:t>Fragmentation</a:t>
            </a:r>
          </a:p>
        </p:txBody>
      </p:sp>
      <p:sp>
        <p:nvSpPr>
          <p:cNvPr id="17" name="Left Brace 16">
            <a:extLst>
              <a:ext uri="{FF2B5EF4-FFF2-40B4-BE49-F238E27FC236}">
                <a16:creationId xmlns:a16="http://schemas.microsoft.com/office/drawing/2014/main" id="{B19D42B7-7EB9-B044-9F7C-615B9591F25A}"/>
              </a:ext>
            </a:extLst>
          </p:cNvPr>
          <p:cNvSpPr/>
          <p:nvPr/>
        </p:nvSpPr>
        <p:spPr>
          <a:xfrm rot="10800000">
            <a:off x="8919073" y="4184366"/>
            <a:ext cx="552382" cy="2464524"/>
          </a:xfrm>
          <a:prstGeom prst="leftBrace">
            <a:avLst>
              <a:gd name="adj1" fmla="val 8333"/>
              <a:gd name="adj2" fmla="val 50471"/>
            </a:avLst>
          </a:prstGeom>
          <a:ln w="762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nvGrpSpPr>
          <p:cNvPr id="18" name="Group 17">
            <a:extLst>
              <a:ext uri="{FF2B5EF4-FFF2-40B4-BE49-F238E27FC236}">
                <a16:creationId xmlns:a16="http://schemas.microsoft.com/office/drawing/2014/main" id="{AECAAE22-0D4A-FA4C-90B0-52C4D489738A}"/>
              </a:ext>
            </a:extLst>
          </p:cNvPr>
          <p:cNvGrpSpPr/>
          <p:nvPr/>
        </p:nvGrpSpPr>
        <p:grpSpPr>
          <a:xfrm>
            <a:off x="5134718" y="4316898"/>
            <a:ext cx="1993021" cy="378652"/>
            <a:chOff x="1600546" y="3234103"/>
            <a:chExt cx="3268173" cy="754219"/>
          </a:xfrm>
        </p:grpSpPr>
        <p:sp>
          <p:nvSpPr>
            <p:cNvPr id="19" name="Rounded Rectangle 18">
              <a:extLst>
                <a:ext uri="{FF2B5EF4-FFF2-40B4-BE49-F238E27FC236}">
                  <a16:creationId xmlns:a16="http://schemas.microsoft.com/office/drawing/2014/main" id="{CB635D81-111F-8941-80ED-DFA2A4D4FA4B}"/>
                </a:ext>
              </a:extLst>
            </p:cNvPr>
            <p:cNvSpPr>
              <a:spLocks noChangeAspect="1"/>
            </p:cNvSpPr>
            <p:nvPr/>
          </p:nvSpPr>
          <p:spPr>
            <a:xfrm>
              <a:off x="1600546" y="3410740"/>
              <a:ext cx="2286000" cy="1371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20" name="TextBox 19">
              <a:extLst>
                <a:ext uri="{FF2B5EF4-FFF2-40B4-BE49-F238E27FC236}">
                  <a16:creationId xmlns:a16="http://schemas.microsoft.com/office/drawing/2014/main" id="{E00CAE5B-29BA-9944-AFA6-C63F7DE50D93}"/>
                </a:ext>
              </a:extLst>
            </p:cNvPr>
            <p:cNvSpPr txBox="1"/>
            <p:nvPr/>
          </p:nvSpPr>
          <p:spPr>
            <a:xfrm>
              <a:off x="3808860" y="3234103"/>
              <a:ext cx="1059859" cy="490436"/>
            </a:xfrm>
            <a:prstGeom prst="rect">
              <a:avLst/>
            </a:prstGeom>
            <a:noFill/>
          </p:spPr>
          <p:txBody>
            <a:bodyPr wrap="none" rtlCol="0">
              <a:spAutoFit/>
            </a:bodyPr>
            <a:lstStyle/>
            <a:p>
              <a:r>
                <a:rPr lang="en-GB" sz="1000" dirty="0">
                  <a:latin typeface="Andale Mono" panose="020B0509000000000004" pitchFamily="49" charset="0"/>
                </a:rPr>
                <a:t>-AAAAA</a:t>
              </a:r>
            </a:p>
          </p:txBody>
        </p:sp>
        <p:sp>
          <p:nvSpPr>
            <p:cNvPr id="21" name="TextBox 20">
              <a:extLst>
                <a:ext uri="{FF2B5EF4-FFF2-40B4-BE49-F238E27FC236}">
                  <a16:creationId xmlns:a16="http://schemas.microsoft.com/office/drawing/2014/main" id="{75738925-7233-0848-907C-48A16BF48B21}"/>
                </a:ext>
              </a:extLst>
            </p:cNvPr>
            <p:cNvSpPr txBox="1"/>
            <p:nvPr/>
          </p:nvSpPr>
          <p:spPr>
            <a:xfrm>
              <a:off x="3808860" y="3497886"/>
              <a:ext cx="1059859" cy="490436"/>
            </a:xfrm>
            <a:prstGeom prst="rect">
              <a:avLst/>
            </a:prstGeom>
            <a:noFill/>
          </p:spPr>
          <p:txBody>
            <a:bodyPr wrap="none" rtlCol="0">
              <a:spAutoFit/>
            </a:bodyPr>
            <a:lstStyle/>
            <a:p>
              <a:r>
                <a:rPr lang="en-GB" sz="1000" dirty="0">
                  <a:latin typeface="Andale Mono" panose="020B0509000000000004" pitchFamily="49" charset="0"/>
                </a:rPr>
                <a:t>-TTTTT</a:t>
              </a:r>
            </a:p>
          </p:txBody>
        </p:sp>
        <p:sp>
          <p:nvSpPr>
            <p:cNvPr id="22" name="Rounded Rectangle 21">
              <a:extLst>
                <a:ext uri="{FF2B5EF4-FFF2-40B4-BE49-F238E27FC236}">
                  <a16:creationId xmlns:a16="http://schemas.microsoft.com/office/drawing/2014/main" id="{51051BC0-FF5D-3F49-A01D-CAFBB4A4B30C}"/>
                </a:ext>
              </a:extLst>
            </p:cNvPr>
            <p:cNvSpPr>
              <a:spLocks noChangeAspect="1"/>
            </p:cNvSpPr>
            <p:nvPr/>
          </p:nvSpPr>
          <p:spPr>
            <a:xfrm>
              <a:off x="3429346" y="3674524"/>
              <a:ext cx="457200" cy="137161"/>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grpSp>
        <p:nvGrpSpPr>
          <p:cNvPr id="23" name="Group 22">
            <a:extLst>
              <a:ext uri="{FF2B5EF4-FFF2-40B4-BE49-F238E27FC236}">
                <a16:creationId xmlns:a16="http://schemas.microsoft.com/office/drawing/2014/main" id="{92E3D0A6-22A1-6E41-A950-94E4C78C9804}"/>
              </a:ext>
            </a:extLst>
          </p:cNvPr>
          <p:cNvGrpSpPr/>
          <p:nvPr/>
        </p:nvGrpSpPr>
        <p:grpSpPr>
          <a:xfrm>
            <a:off x="6538381" y="4710414"/>
            <a:ext cx="2407825" cy="272347"/>
            <a:chOff x="1143346" y="4466436"/>
            <a:chExt cx="3311845" cy="510691"/>
          </a:xfrm>
        </p:grpSpPr>
        <p:sp>
          <p:nvSpPr>
            <p:cNvPr id="24" name="TextBox 23">
              <a:extLst>
                <a:ext uri="{FF2B5EF4-FFF2-40B4-BE49-F238E27FC236}">
                  <a16:creationId xmlns:a16="http://schemas.microsoft.com/office/drawing/2014/main" id="{CBC069B3-EAF2-EB4C-9BBE-A53EC0448F5A}"/>
                </a:ext>
              </a:extLst>
            </p:cNvPr>
            <p:cNvSpPr txBox="1"/>
            <p:nvPr/>
          </p:nvSpPr>
          <p:spPr>
            <a:xfrm>
              <a:off x="3808860" y="4466436"/>
              <a:ext cx="646331" cy="246220"/>
            </a:xfrm>
            <a:prstGeom prst="rect">
              <a:avLst/>
            </a:prstGeom>
            <a:noFill/>
          </p:spPr>
          <p:txBody>
            <a:bodyPr wrap="none" rtlCol="0">
              <a:spAutoFit/>
            </a:bodyPr>
            <a:lstStyle/>
            <a:p>
              <a:r>
                <a:rPr lang="en-GB" sz="1000" dirty="0">
                  <a:latin typeface="Andale Mono" panose="020B0509000000000004" pitchFamily="49" charset="0"/>
                </a:rPr>
                <a:t>-TTTTT</a:t>
              </a:r>
            </a:p>
          </p:txBody>
        </p:sp>
        <p:sp>
          <p:nvSpPr>
            <p:cNvPr id="25" name="Rounded Rectangle 24">
              <a:extLst>
                <a:ext uri="{FF2B5EF4-FFF2-40B4-BE49-F238E27FC236}">
                  <a16:creationId xmlns:a16="http://schemas.microsoft.com/office/drawing/2014/main" id="{664AC4D0-B405-5444-8D85-55B2602D1661}"/>
                </a:ext>
              </a:extLst>
            </p:cNvPr>
            <p:cNvSpPr/>
            <p:nvPr/>
          </p:nvSpPr>
          <p:spPr>
            <a:xfrm>
              <a:off x="1143346" y="4839967"/>
              <a:ext cx="27432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TextBox 25">
              <a:extLst>
                <a:ext uri="{FF2B5EF4-FFF2-40B4-BE49-F238E27FC236}">
                  <a16:creationId xmlns:a16="http://schemas.microsoft.com/office/drawing/2014/main" id="{88A4A426-B7A2-2E44-A949-550AB9B7C217}"/>
                </a:ext>
              </a:extLst>
            </p:cNvPr>
            <p:cNvSpPr txBox="1"/>
            <p:nvPr/>
          </p:nvSpPr>
          <p:spPr>
            <a:xfrm>
              <a:off x="3808860" y="4674891"/>
              <a:ext cx="646331" cy="246220"/>
            </a:xfrm>
            <a:prstGeom prst="rect">
              <a:avLst/>
            </a:prstGeom>
            <a:noFill/>
          </p:spPr>
          <p:txBody>
            <a:bodyPr wrap="none" rtlCol="0">
              <a:spAutoFit/>
            </a:bodyPr>
            <a:lstStyle/>
            <a:p>
              <a:r>
                <a:rPr lang="en-GB" sz="1000" dirty="0">
                  <a:latin typeface="Andale Mono" panose="020B0509000000000004" pitchFamily="49" charset="0"/>
                </a:rPr>
                <a:t>-AAAAA</a:t>
              </a:r>
            </a:p>
          </p:txBody>
        </p:sp>
        <p:sp>
          <p:nvSpPr>
            <p:cNvPr id="27" name="Rounded Rectangle 26">
              <a:extLst>
                <a:ext uri="{FF2B5EF4-FFF2-40B4-BE49-F238E27FC236}">
                  <a16:creationId xmlns:a16="http://schemas.microsoft.com/office/drawing/2014/main" id="{098633C9-CE61-A141-984D-E7BAE13BE457}"/>
                </a:ext>
              </a:extLst>
            </p:cNvPr>
            <p:cNvSpPr/>
            <p:nvPr/>
          </p:nvSpPr>
          <p:spPr>
            <a:xfrm>
              <a:off x="3429346" y="4631512"/>
              <a:ext cx="457200" cy="13716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grpSp>
      <p:grpSp>
        <p:nvGrpSpPr>
          <p:cNvPr id="28" name="Group 27">
            <a:extLst>
              <a:ext uri="{FF2B5EF4-FFF2-40B4-BE49-F238E27FC236}">
                <a16:creationId xmlns:a16="http://schemas.microsoft.com/office/drawing/2014/main" id="{76701E55-D8DD-D94E-8243-03FF11A1505D}"/>
              </a:ext>
            </a:extLst>
          </p:cNvPr>
          <p:cNvGrpSpPr/>
          <p:nvPr/>
        </p:nvGrpSpPr>
        <p:grpSpPr>
          <a:xfrm>
            <a:off x="4622737" y="4710414"/>
            <a:ext cx="1922005" cy="379469"/>
            <a:chOff x="2057746" y="5404608"/>
            <a:chExt cx="2638331" cy="593646"/>
          </a:xfrm>
        </p:grpSpPr>
        <p:sp>
          <p:nvSpPr>
            <p:cNvPr id="29" name="Rounded Rectangle 28">
              <a:extLst>
                <a:ext uri="{FF2B5EF4-FFF2-40B4-BE49-F238E27FC236}">
                  <a16:creationId xmlns:a16="http://schemas.microsoft.com/office/drawing/2014/main" id="{70C06F62-AC47-004F-B3AF-D155EAA2E45A}"/>
                </a:ext>
              </a:extLst>
            </p:cNvPr>
            <p:cNvSpPr/>
            <p:nvPr/>
          </p:nvSpPr>
          <p:spPr>
            <a:xfrm>
              <a:off x="2057746" y="5729149"/>
              <a:ext cx="18288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0" name="TextBox 29">
              <a:extLst>
                <a:ext uri="{FF2B5EF4-FFF2-40B4-BE49-F238E27FC236}">
                  <a16:creationId xmlns:a16="http://schemas.microsoft.com/office/drawing/2014/main" id="{B7317FFA-0843-6046-87F7-BC7158B6A764}"/>
                </a:ext>
              </a:extLst>
            </p:cNvPr>
            <p:cNvSpPr txBox="1"/>
            <p:nvPr/>
          </p:nvSpPr>
          <p:spPr>
            <a:xfrm>
              <a:off x="3808860" y="5613063"/>
              <a:ext cx="887217" cy="385191"/>
            </a:xfrm>
            <a:prstGeom prst="rect">
              <a:avLst/>
            </a:prstGeom>
            <a:noFill/>
          </p:spPr>
          <p:txBody>
            <a:bodyPr wrap="none" rtlCol="0">
              <a:spAutoFit/>
            </a:bodyPr>
            <a:lstStyle/>
            <a:p>
              <a:r>
                <a:rPr lang="en-GB" sz="1000" dirty="0">
                  <a:latin typeface="Andale Mono" panose="020B0509000000000004" pitchFamily="49" charset="0"/>
                </a:rPr>
                <a:t>-AAAAA</a:t>
              </a:r>
            </a:p>
          </p:txBody>
        </p:sp>
        <p:sp>
          <p:nvSpPr>
            <p:cNvPr id="31" name="TextBox 30">
              <a:extLst>
                <a:ext uri="{FF2B5EF4-FFF2-40B4-BE49-F238E27FC236}">
                  <a16:creationId xmlns:a16="http://schemas.microsoft.com/office/drawing/2014/main" id="{C7A80998-3C0E-2048-873D-6C470B5C2666}"/>
                </a:ext>
              </a:extLst>
            </p:cNvPr>
            <p:cNvSpPr txBox="1"/>
            <p:nvPr/>
          </p:nvSpPr>
          <p:spPr>
            <a:xfrm>
              <a:off x="3808860" y="5404608"/>
              <a:ext cx="887217" cy="385191"/>
            </a:xfrm>
            <a:prstGeom prst="rect">
              <a:avLst/>
            </a:prstGeom>
            <a:noFill/>
          </p:spPr>
          <p:txBody>
            <a:bodyPr wrap="none" rtlCol="0">
              <a:spAutoFit/>
            </a:bodyPr>
            <a:lstStyle/>
            <a:p>
              <a:r>
                <a:rPr lang="en-GB" sz="1000" dirty="0">
                  <a:latin typeface="Andale Mono" panose="020B0509000000000004" pitchFamily="49" charset="0"/>
                </a:rPr>
                <a:t>-TTTTT</a:t>
              </a:r>
            </a:p>
          </p:txBody>
        </p:sp>
        <p:sp>
          <p:nvSpPr>
            <p:cNvPr id="32" name="Rounded Rectangle 31">
              <a:extLst>
                <a:ext uri="{FF2B5EF4-FFF2-40B4-BE49-F238E27FC236}">
                  <a16:creationId xmlns:a16="http://schemas.microsoft.com/office/drawing/2014/main" id="{BAB58916-E04F-EB46-B99F-BF32B9CD2D21}"/>
                </a:ext>
              </a:extLst>
            </p:cNvPr>
            <p:cNvSpPr/>
            <p:nvPr/>
          </p:nvSpPr>
          <p:spPr>
            <a:xfrm>
              <a:off x="3429346" y="5520694"/>
              <a:ext cx="457200" cy="13716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grpSp>
        <p:nvGrpSpPr>
          <p:cNvPr id="33" name="Group 32">
            <a:extLst>
              <a:ext uri="{FF2B5EF4-FFF2-40B4-BE49-F238E27FC236}">
                <a16:creationId xmlns:a16="http://schemas.microsoft.com/office/drawing/2014/main" id="{C9F3A9D1-7B4A-4243-8703-88AE14DDAACA}"/>
              </a:ext>
            </a:extLst>
          </p:cNvPr>
          <p:cNvGrpSpPr/>
          <p:nvPr/>
        </p:nvGrpSpPr>
        <p:grpSpPr>
          <a:xfrm>
            <a:off x="7284167" y="4269647"/>
            <a:ext cx="1470127" cy="414377"/>
            <a:chOff x="2514946" y="3804535"/>
            <a:chExt cx="2309089" cy="650023"/>
          </a:xfrm>
        </p:grpSpPr>
        <p:sp>
          <p:nvSpPr>
            <p:cNvPr id="34" name="Rounded Rectangle 33">
              <a:extLst>
                <a:ext uri="{FF2B5EF4-FFF2-40B4-BE49-F238E27FC236}">
                  <a16:creationId xmlns:a16="http://schemas.microsoft.com/office/drawing/2014/main" id="{987BDE51-7BDE-4242-A0B3-EB5A36F62E77}"/>
                </a:ext>
              </a:extLst>
            </p:cNvPr>
            <p:cNvSpPr/>
            <p:nvPr/>
          </p:nvSpPr>
          <p:spPr>
            <a:xfrm>
              <a:off x="2514946" y="3920621"/>
              <a:ext cx="13716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p>
          </p:txBody>
        </p:sp>
        <p:sp>
          <p:nvSpPr>
            <p:cNvPr id="35" name="TextBox 34">
              <a:extLst>
                <a:ext uri="{FF2B5EF4-FFF2-40B4-BE49-F238E27FC236}">
                  <a16:creationId xmlns:a16="http://schemas.microsoft.com/office/drawing/2014/main" id="{FF039B0D-D068-254B-B2F8-63CF6CB831FB}"/>
                </a:ext>
              </a:extLst>
            </p:cNvPr>
            <p:cNvSpPr txBox="1"/>
            <p:nvPr/>
          </p:nvSpPr>
          <p:spPr>
            <a:xfrm>
              <a:off x="3808860" y="3804535"/>
              <a:ext cx="1015175" cy="386241"/>
            </a:xfrm>
            <a:prstGeom prst="rect">
              <a:avLst/>
            </a:prstGeom>
            <a:noFill/>
          </p:spPr>
          <p:txBody>
            <a:bodyPr wrap="none" rtlCol="0">
              <a:spAutoFit/>
            </a:bodyPr>
            <a:lstStyle/>
            <a:p>
              <a:r>
                <a:rPr lang="en-GB" sz="1000" dirty="0">
                  <a:latin typeface="Andale Mono" panose="020B0509000000000004" pitchFamily="49" charset="0"/>
                </a:rPr>
                <a:t>-AAAAA</a:t>
              </a:r>
            </a:p>
          </p:txBody>
        </p:sp>
        <p:sp>
          <p:nvSpPr>
            <p:cNvPr id="36" name="TextBox 35">
              <a:extLst>
                <a:ext uri="{FF2B5EF4-FFF2-40B4-BE49-F238E27FC236}">
                  <a16:creationId xmlns:a16="http://schemas.microsoft.com/office/drawing/2014/main" id="{A3DB9A8E-601B-4D43-BE97-12F28E47DDCC}"/>
                </a:ext>
              </a:extLst>
            </p:cNvPr>
            <p:cNvSpPr txBox="1"/>
            <p:nvPr/>
          </p:nvSpPr>
          <p:spPr>
            <a:xfrm>
              <a:off x="3808860" y="4068317"/>
              <a:ext cx="1015175" cy="386241"/>
            </a:xfrm>
            <a:prstGeom prst="rect">
              <a:avLst/>
            </a:prstGeom>
            <a:noFill/>
          </p:spPr>
          <p:txBody>
            <a:bodyPr wrap="none" rtlCol="0">
              <a:spAutoFit/>
            </a:bodyPr>
            <a:lstStyle/>
            <a:p>
              <a:r>
                <a:rPr lang="en-GB" sz="1000" dirty="0">
                  <a:latin typeface="Andale Mono" panose="020B0509000000000004" pitchFamily="49" charset="0"/>
                </a:rPr>
                <a:t>-TTTTT</a:t>
              </a:r>
            </a:p>
          </p:txBody>
        </p:sp>
        <p:sp>
          <p:nvSpPr>
            <p:cNvPr id="37" name="Rounded Rectangle 36">
              <a:extLst>
                <a:ext uri="{FF2B5EF4-FFF2-40B4-BE49-F238E27FC236}">
                  <a16:creationId xmlns:a16="http://schemas.microsoft.com/office/drawing/2014/main" id="{A45DC7C6-B254-714F-BEDD-C8384C38D85D}"/>
                </a:ext>
              </a:extLst>
            </p:cNvPr>
            <p:cNvSpPr/>
            <p:nvPr/>
          </p:nvSpPr>
          <p:spPr>
            <a:xfrm>
              <a:off x="3429346" y="4184404"/>
              <a:ext cx="457200" cy="13716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sp>
        <p:nvSpPr>
          <p:cNvPr id="39" name="TextBox 38">
            <a:extLst>
              <a:ext uri="{FF2B5EF4-FFF2-40B4-BE49-F238E27FC236}">
                <a16:creationId xmlns:a16="http://schemas.microsoft.com/office/drawing/2014/main" id="{F4E5DB79-9475-F440-85D2-0B6B9B754E9E}"/>
              </a:ext>
            </a:extLst>
          </p:cNvPr>
          <p:cNvSpPr txBox="1"/>
          <p:nvPr/>
        </p:nvSpPr>
        <p:spPr>
          <a:xfrm>
            <a:off x="6433613" y="5069017"/>
            <a:ext cx="1701107" cy="369332"/>
          </a:xfrm>
          <a:prstGeom prst="rect">
            <a:avLst/>
          </a:prstGeom>
          <a:noFill/>
        </p:spPr>
        <p:txBody>
          <a:bodyPr wrap="none" rtlCol="0">
            <a:spAutoFit/>
          </a:bodyPr>
          <a:lstStyle/>
          <a:p>
            <a:r>
              <a:rPr lang="en-GB" dirty="0"/>
              <a:t>Oligo(T) priming</a:t>
            </a:r>
          </a:p>
        </p:txBody>
      </p:sp>
      <p:sp>
        <p:nvSpPr>
          <p:cNvPr id="40" name="TextBox 39">
            <a:extLst>
              <a:ext uri="{FF2B5EF4-FFF2-40B4-BE49-F238E27FC236}">
                <a16:creationId xmlns:a16="http://schemas.microsoft.com/office/drawing/2014/main" id="{A6B1FBD3-5057-0747-B44B-7EA04CCE3FEF}"/>
              </a:ext>
            </a:extLst>
          </p:cNvPr>
          <p:cNvSpPr txBox="1"/>
          <p:nvPr/>
        </p:nvSpPr>
        <p:spPr>
          <a:xfrm>
            <a:off x="6339822" y="6348419"/>
            <a:ext cx="1842556" cy="369332"/>
          </a:xfrm>
          <a:prstGeom prst="rect">
            <a:avLst/>
          </a:prstGeom>
          <a:noFill/>
        </p:spPr>
        <p:txBody>
          <a:bodyPr wrap="none" rtlCol="0">
            <a:spAutoFit/>
          </a:bodyPr>
          <a:lstStyle/>
          <a:p>
            <a:r>
              <a:rPr lang="en-GB" dirty="0"/>
              <a:t>Random hexamer</a:t>
            </a:r>
          </a:p>
        </p:txBody>
      </p:sp>
      <p:grpSp>
        <p:nvGrpSpPr>
          <p:cNvPr id="41" name="Group 40">
            <a:extLst>
              <a:ext uri="{FF2B5EF4-FFF2-40B4-BE49-F238E27FC236}">
                <a16:creationId xmlns:a16="http://schemas.microsoft.com/office/drawing/2014/main" id="{EB010CDB-F70B-1D4B-8191-1286B3454383}"/>
              </a:ext>
            </a:extLst>
          </p:cNvPr>
          <p:cNvGrpSpPr/>
          <p:nvPr/>
        </p:nvGrpSpPr>
        <p:grpSpPr>
          <a:xfrm>
            <a:off x="5298119" y="5589432"/>
            <a:ext cx="1851168" cy="223871"/>
            <a:chOff x="1600544" y="3410738"/>
            <a:chExt cx="3035562" cy="445919"/>
          </a:xfrm>
        </p:grpSpPr>
        <p:sp>
          <p:nvSpPr>
            <p:cNvPr id="42" name="Rounded Rectangle 41">
              <a:extLst>
                <a:ext uri="{FF2B5EF4-FFF2-40B4-BE49-F238E27FC236}">
                  <a16:creationId xmlns:a16="http://schemas.microsoft.com/office/drawing/2014/main" id="{A4C17EEA-14A0-284E-8B3E-9856AA0263B7}"/>
                </a:ext>
              </a:extLst>
            </p:cNvPr>
            <p:cNvSpPr>
              <a:spLocks noChangeAspect="1"/>
            </p:cNvSpPr>
            <p:nvPr/>
          </p:nvSpPr>
          <p:spPr>
            <a:xfrm>
              <a:off x="1600544" y="3410738"/>
              <a:ext cx="3035562" cy="1821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dirty="0"/>
            </a:p>
          </p:txBody>
        </p:sp>
        <p:sp>
          <p:nvSpPr>
            <p:cNvPr id="43" name="Rounded Rectangle 42">
              <a:extLst>
                <a:ext uri="{FF2B5EF4-FFF2-40B4-BE49-F238E27FC236}">
                  <a16:creationId xmlns:a16="http://schemas.microsoft.com/office/drawing/2014/main" id="{46BDDF07-7A01-1149-A364-B15F9BBC2049}"/>
                </a:ext>
              </a:extLst>
            </p:cNvPr>
            <p:cNvSpPr>
              <a:spLocks noChangeAspect="1"/>
            </p:cNvSpPr>
            <p:nvPr/>
          </p:nvSpPr>
          <p:spPr>
            <a:xfrm>
              <a:off x="3429344" y="3674522"/>
              <a:ext cx="607113" cy="182135"/>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grpSp>
        <p:nvGrpSpPr>
          <p:cNvPr id="44" name="Group 43">
            <a:extLst>
              <a:ext uri="{FF2B5EF4-FFF2-40B4-BE49-F238E27FC236}">
                <a16:creationId xmlns:a16="http://schemas.microsoft.com/office/drawing/2014/main" id="{8143D75B-1B67-2843-94A6-860B51EBAC5E}"/>
              </a:ext>
            </a:extLst>
          </p:cNvPr>
          <p:cNvGrpSpPr/>
          <p:nvPr/>
        </p:nvGrpSpPr>
        <p:grpSpPr>
          <a:xfrm>
            <a:off x="5011913" y="6009953"/>
            <a:ext cx="1994401" cy="238131"/>
            <a:chOff x="1143346" y="4564899"/>
            <a:chExt cx="2743200" cy="446532"/>
          </a:xfrm>
        </p:grpSpPr>
        <p:sp>
          <p:nvSpPr>
            <p:cNvPr id="45" name="Rounded Rectangle 44">
              <a:extLst>
                <a:ext uri="{FF2B5EF4-FFF2-40B4-BE49-F238E27FC236}">
                  <a16:creationId xmlns:a16="http://schemas.microsoft.com/office/drawing/2014/main" id="{4860FF1D-D8C1-544F-80DC-799971293CF0}"/>
                </a:ext>
              </a:extLst>
            </p:cNvPr>
            <p:cNvSpPr/>
            <p:nvPr/>
          </p:nvSpPr>
          <p:spPr>
            <a:xfrm>
              <a:off x="1143346" y="4839967"/>
              <a:ext cx="2743200" cy="1714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ounded Rectangle 45">
              <a:extLst>
                <a:ext uri="{FF2B5EF4-FFF2-40B4-BE49-F238E27FC236}">
                  <a16:creationId xmlns:a16="http://schemas.microsoft.com/office/drawing/2014/main" id="{1B707A11-7244-7A40-91EE-707D849CA62D}"/>
                </a:ext>
              </a:extLst>
            </p:cNvPr>
            <p:cNvSpPr/>
            <p:nvPr/>
          </p:nvSpPr>
          <p:spPr>
            <a:xfrm>
              <a:off x="2801123" y="4564899"/>
              <a:ext cx="457200" cy="171464"/>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grpSp>
      <p:grpSp>
        <p:nvGrpSpPr>
          <p:cNvPr id="47" name="Group 46">
            <a:extLst>
              <a:ext uri="{FF2B5EF4-FFF2-40B4-BE49-F238E27FC236}">
                <a16:creationId xmlns:a16="http://schemas.microsoft.com/office/drawing/2014/main" id="{4EFB9442-4ACB-654B-8752-01FF09236F45}"/>
              </a:ext>
            </a:extLst>
          </p:cNvPr>
          <p:cNvGrpSpPr/>
          <p:nvPr/>
        </p:nvGrpSpPr>
        <p:grpSpPr>
          <a:xfrm>
            <a:off x="7509452" y="5655317"/>
            <a:ext cx="1332268" cy="220929"/>
            <a:chOff x="2057746" y="5520685"/>
            <a:chExt cx="1828800" cy="345624"/>
          </a:xfrm>
        </p:grpSpPr>
        <p:sp>
          <p:nvSpPr>
            <p:cNvPr id="48" name="Rounded Rectangle 47">
              <a:extLst>
                <a:ext uri="{FF2B5EF4-FFF2-40B4-BE49-F238E27FC236}">
                  <a16:creationId xmlns:a16="http://schemas.microsoft.com/office/drawing/2014/main" id="{E56BE90D-8688-5440-8226-43B83967CE9F}"/>
                </a:ext>
              </a:extLst>
            </p:cNvPr>
            <p:cNvSpPr/>
            <p:nvPr/>
          </p:nvSpPr>
          <p:spPr>
            <a:xfrm>
              <a:off x="2057746" y="5729149"/>
              <a:ext cx="18288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dirty="0"/>
            </a:p>
          </p:txBody>
        </p:sp>
        <p:sp>
          <p:nvSpPr>
            <p:cNvPr id="49" name="Rounded Rectangle 48">
              <a:extLst>
                <a:ext uri="{FF2B5EF4-FFF2-40B4-BE49-F238E27FC236}">
                  <a16:creationId xmlns:a16="http://schemas.microsoft.com/office/drawing/2014/main" id="{74BFE653-95BD-A54C-9ECE-BB2AC0C951CC}"/>
                </a:ext>
              </a:extLst>
            </p:cNvPr>
            <p:cNvSpPr/>
            <p:nvPr/>
          </p:nvSpPr>
          <p:spPr>
            <a:xfrm>
              <a:off x="2586572" y="5520685"/>
              <a:ext cx="457200" cy="13716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grpSp>
        <p:nvGrpSpPr>
          <p:cNvPr id="50" name="Group 49">
            <a:extLst>
              <a:ext uri="{FF2B5EF4-FFF2-40B4-BE49-F238E27FC236}">
                <a16:creationId xmlns:a16="http://schemas.microsoft.com/office/drawing/2014/main" id="{2B74A49A-FBC3-E74E-8F10-96070020FB45}"/>
              </a:ext>
            </a:extLst>
          </p:cNvPr>
          <p:cNvGrpSpPr/>
          <p:nvPr/>
        </p:nvGrpSpPr>
        <p:grpSpPr>
          <a:xfrm>
            <a:off x="7630744" y="6049139"/>
            <a:ext cx="873256" cy="229467"/>
            <a:chOff x="2514946" y="3920621"/>
            <a:chExt cx="1371600" cy="359959"/>
          </a:xfrm>
        </p:grpSpPr>
        <p:sp>
          <p:nvSpPr>
            <p:cNvPr id="51" name="Rounded Rectangle 50">
              <a:extLst>
                <a:ext uri="{FF2B5EF4-FFF2-40B4-BE49-F238E27FC236}">
                  <a16:creationId xmlns:a16="http://schemas.microsoft.com/office/drawing/2014/main" id="{474FC1BC-2A44-764E-B278-846A65FCF4C4}"/>
                </a:ext>
              </a:extLst>
            </p:cNvPr>
            <p:cNvSpPr/>
            <p:nvPr/>
          </p:nvSpPr>
          <p:spPr>
            <a:xfrm>
              <a:off x="2514946" y="3920621"/>
              <a:ext cx="1371600" cy="1371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dirty="0"/>
            </a:p>
          </p:txBody>
        </p:sp>
        <p:sp>
          <p:nvSpPr>
            <p:cNvPr id="52" name="Rounded Rectangle 51">
              <a:extLst>
                <a:ext uri="{FF2B5EF4-FFF2-40B4-BE49-F238E27FC236}">
                  <a16:creationId xmlns:a16="http://schemas.microsoft.com/office/drawing/2014/main" id="{26AB0861-C4CE-4D4B-9B96-67A4B29058E9}"/>
                </a:ext>
              </a:extLst>
            </p:cNvPr>
            <p:cNvSpPr/>
            <p:nvPr/>
          </p:nvSpPr>
          <p:spPr>
            <a:xfrm>
              <a:off x="3429347" y="4143420"/>
              <a:ext cx="457199" cy="13716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sz="1000"/>
            </a:p>
          </p:txBody>
        </p:sp>
      </p:grpSp>
      <p:sp>
        <p:nvSpPr>
          <p:cNvPr id="53" name="U-Turn Arrow 52">
            <a:extLst>
              <a:ext uri="{FF2B5EF4-FFF2-40B4-BE49-F238E27FC236}">
                <a16:creationId xmlns:a16="http://schemas.microsoft.com/office/drawing/2014/main" id="{6674C354-E4C5-8540-9AA8-EAEF03503082}"/>
              </a:ext>
            </a:extLst>
          </p:cNvPr>
          <p:cNvSpPr/>
          <p:nvPr/>
        </p:nvSpPr>
        <p:spPr>
          <a:xfrm rot="5400000">
            <a:off x="9135729" y="3847396"/>
            <a:ext cx="2181466" cy="1302605"/>
          </a:xfrm>
          <a:prstGeom prst="uturnArrow">
            <a:avLst>
              <a:gd name="adj1" fmla="val 14240"/>
              <a:gd name="adj2" fmla="val 14838"/>
              <a:gd name="adj3" fmla="val 21413"/>
              <a:gd name="adj4" fmla="val 75000"/>
              <a:gd name="adj5" fmla="val 100000"/>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solidFill>
                <a:schemeClr val="tx1"/>
              </a:solidFill>
            </a:endParaRPr>
          </a:p>
        </p:txBody>
      </p:sp>
      <p:sp>
        <p:nvSpPr>
          <p:cNvPr id="54" name="Left Brace 53">
            <a:extLst>
              <a:ext uri="{FF2B5EF4-FFF2-40B4-BE49-F238E27FC236}">
                <a16:creationId xmlns:a16="http://schemas.microsoft.com/office/drawing/2014/main" id="{E9C53C5C-0001-8C41-8674-21C3924170D8}"/>
              </a:ext>
            </a:extLst>
          </p:cNvPr>
          <p:cNvSpPr/>
          <p:nvPr/>
        </p:nvSpPr>
        <p:spPr>
          <a:xfrm>
            <a:off x="4192696" y="4253227"/>
            <a:ext cx="552382" cy="2395663"/>
          </a:xfrm>
          <a:prstGeom prst="leftBrace">
            <a:avLst>
              <a:gd name="adj1" fmla="val 8333"/>
              <a:gd name="adj2" fmla="val 17211"/>
            </a:avLst>
          </a:prstGeom>
          <a:ln w="7620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55" name="Right Arrow 54">
            <a:extLst>
              <a:ext uri="{FF2B5EF4-FFF2-40B4-BE49-F238E27FC236}">
                <a16:creationId xmlns:a16="http://schemas.microsoft.com/office/drawing/2014/main" id="{9FE3BA8C-D32B-0B4C-AFDF-D9374EB0D738}"/>
              </a:ext>
            </a:extLst>
          </p:cNvPr>
          <p:cNvSpPr/>
          <p:nvPr/>
        </p:nvSpPr>
        <p:spPr>
          <a:xfrm rot="10800000">
            <a:off x="3486707" y="4542983"/>
            <a:ext cx="613955" cy="25324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grpSp>
        <p:nvGrpSpPr>
          <p:cNvPr id="56" name="Group 55">
            <a:extLst>
              <a:ext uri="{FF2B5EF4-FFF2-40B4-BE49-F238E27FC236}">
                <a16:creationId xmlns:a16="http://schemas.microsoft.com/office/drawing/2014/main" id="{741894AE-65EB-3B4B-89D5-666AA6FC2D89}"/>
              </a:ext>
            </a:extLst>
          </p:cNvPr>
          <p:cNvGrpSpPr/>
          <p:nvPr/>
        </p:nvGrpSpPr>
        <p:grpSpPr>
          <a:xfrm>
            <a:off x="1923889" y="4173043"/>
            <a:ext cx="914400" cy="238131"/>
            <a:chOff x="1971541" y="4564899"/>
            <a:chExt cx="2743200" cy="446532"/>
          </a:xfrm>
        </p:grpSpPr>
        <p:sp>
          <p:nvSpPr>
            <p:cNvPr id="57" name="Rounded Rectangle 56">
              <a:extLst>
                <a:ext uri="{FF2B5EF4-FFF2-40B4-BE49-F238E27FC236}">
                  <a16:creationId xmlns:a16="http://schemas.microsoft.com/office/drawing/2014/main" id="{9FCAC683-520E-9C41-82C1-D816929FE70D}"/>
                </a:ext>
              </a:extLst>
            </p:cNvPr>
            <p:cNvSpPr/>
            <p:nvPr/>
          </p:nvSpPr>
          <p:spPr>
            <a:xfrm>
              <a:off x="1971541" y="4839967"/>
              <a:ext cx="2743200" cy="1714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8" name="Rounded Rectangle 57">
              <a:extLst>
                <a:ext uri="{FF2B5EF4-FFF2-40B4-BE49-F238E27FC236}">
                  <a16:creationId xmlns:a16="http://schemas.microsoft.com/office/drawing/2014/main" id="{25D4553A-23B5-3F46-B223-A65FDE3CFDB4}"/>
                </a:ext>
              </a:extLst>
            </p:cNvPr>
            <p:cNvSpPr/>
            <p:nvPr/>
          </p:nvSpPr>
          <p:spPr>
            <a:xfrm>
              <a:off x="1972234" y="4564899"/>
              <a:ext cx="2741812" cy="171464"/>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grpSp>
      <p:grpSp>
        <p:nvGrpSpPr>
          <p:cNvPr id="59" name="Group 58">
            <a:extLst>
              <a:ext uri="{FF2B5EF4-FFF2-40B4-BE49-F238E27FC236}">
                <a16:creationId xmlns:a16="http://schemas.microsoft.com/office/drawing/2014/main" id="{8513211D-46D5-4944-97C1-AFF19200B093}"/>
              </a:ext>
            </a:extLst>
          </p:cNvPr>
          <p:cNvGrpSpPr/>
          <p:nvPr/>
        </p:nvGrpSpPr>
        <p:grpSpPr>
          <a:xfrm>
            <a:off x="1695289" y="4471752"/>
            <a:ext cx="1371600" cy="238131"/>
            <a:chOff x="1971541" y="4564899"/>
            <a:chExt cx="2743200" cy="446532"/>
          </a:xfrm>
        </p:grpSpPr>
        <p:sp>
          <p:nvSpPr>
            <p:cNvPr id="60" name="Rounded Rectangle 59">
              <a:extLst>
                <a:ext uri="{FF2B5EF4-FFF2-40B4-BE49-F238E27FC236}">
                  <a16:creationId xmlns:a16="http://schemas.microsoft.com/office/drawing/2014/main" id="{8524DA39-7870-0A40-8E55-123C113B4965}"/>
                </a:ext>
              </a:extLst>
            </p:cNvPr>
            <p:cNvSpPr/>
            <p:nvPr/>
          </p:nvSpPr>
          <p:spPr>
            <a:xfrm>
              <a:off x="1971541" y="4839967"/>
              <a:ext cx="2743200" cy="1714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1" name="Rounded Rectangle 60">
              <a:extLst>
                <a:ext uri="{FF2B5EF4-FFF2-40B4-BE49-F238E27FC236}">
                  <a16:creationId xmlns:a16="http://schemas.microsoft.com/office/drawing/2014/main" id="{27D29F7D-1244-6F45-BC43-AEC3544952B3}"/>
                </a:ext>
              </a:extLst>
            </p:cNvPr>
            <p:cNvSpPr/>
            <p:nvPr/>
          </p:nvSpPr>
          <p:spPr>
            <a:xfrm>
              <a:off x="1972234" y="4564899"/>
              <a:ext cx="2741812" cy="171464"/>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grpSp>
      <p:grpSp>
        <p:nvGrpSpPr>
          <p:cNvPr id="62" name="Group 61">
            <a:extLst>
              <a:ext uri="{FF2B5EF4-FFF2-40B4-BE49-F238E27FC236}">
                <a16:creationId xmlns:a16="http://schemas.microsoft.com/office/drawing/2014/main" id="{081F1902-80AA-0F47-A48D-11FF51A2B5A4}"/>
              </a:ext>
            </a:extLst>
          </p:cNvPr>
          <p:cNvGrpSpPr/>
          <p:nvPr/>
        </p:nvGrpSpPr>
        <p:grpSpPr>
          <a:xfrm>
            <a:off x="1466689" y="4776684"/>
            <a:ext cx="1828800" cy="238131"/>
            <a:chOff x="1971541" y="4564899"/>
            <a:chExt cx="2743200" cy="446532"/>
          </a:xfrm>
        </p:grpSpPr>
        <p:sp>
          <p:nvSpPr>
            <p:cNvPr id="63" name="Rounded Rectangle 62">
              <a:extLst>
                <a:ext uri="{FF2B5EF4-FFF2-40B4-BE49-F238E27FC236}">
                  <a16:creationId xmlns:a16="http://schemas.microsoft.com/office/drawing/2014/main" id="{45948A2D-F888-4A4D-AD86-A77BCE2381B0}"/>
                </a:ext>
              </a:extLst>
            </p:cNvPr>
            <p:cNvSpPr/>
            <p:nvPr/>
          </p:nvSpPr>
          <p:spPr>
            <a:xfrm>
              <a:off x="1971541" y="4839967"/>
              <a:ext cx="2743200" cy="1714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4" name="Rounded Rectangle 63">
              <a:extLst>
                <a:ext uri="{FF2B5EF4-FFF2-40B4-BE49-F238E27FC236}">
                  <a16:creationId xmlns:a16="http://schemas.microsoft.com/office/drawing/2014/main" id="{9DF8EE03-DD37-5A42-86BF-27BD1CF24193}"/>
                </a:ext>
              </a:extLst>
            </p:cNvPr>
            <p:cNvSpPr/>
            <p:nvPr/>
          </p:nvSpPr>
          <p:spPr>
            <a:xfrm>
              <a:off x="1972234" y="4564899"/>
              <a:ext cx="2741812" cy="171464"/>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GB"/>
            </a:p>
          </p:txBody>
        </p:sp>
      </p:grpSp>
      <p:sp>
        <p:nvSpPr>
          <p:cNvPr id="65" name="TextBox 64">
            <a:extLst>
              <a:ext uri="{FF2B5EF4-FFF2-40B4-BE49-F238E27FC236}">
                <a16:creationId xmlns:a16="http://schemas.microsoft.com/office/drawing/2014/main" id="{5EAA3C1E-49CC-EC48-8E2A-08006898F92A}"/>
              </a:ext>
            </a:extLst>
          </p:cNvPr>
          <p:cNvSpPr txBox="1"/>
          <p:nvPr/>
        </p:nvSpPr>
        <p:spPr>
          <a:xfrm>
            <a:off x="1176144" y="5081616"/>
            <a:ext cx="2409890" cy="646331"/>
          </a:xfrm>
          <a:prstGeom prst="rect">
            <a:avLst/>
          </a:prstGeom>
          <a:noFill/>
        </p:spPr>
        <p:txBody>
          <a:bodyPr wrap="none" rtlCol="0">
            <a:spAutoFit/>
          </a:bodyPr>
          <a:lstStyle/>
          <a:p>
            <a:pPr algn="ctr"/>
            <a:r>
              <a:rPr lang="en-GB" dirty="0"/>
              <a:t>First and second strand </a:t>
            </a:r>
          </a:p>
          <a:p>
            <a:pPr algn="ctr"/>
            <a:r>
              <a:rPr lang="en-GB" dirty="0"/>
              <a:t>cDNA synthesis</a:t>
            </a:r>
          </a:p>
        </p:txBody>
      </p:sp>
      <p:sp>
        <p:nvSpPr>
          <p:cNvPr id="66" name="Right Arrow 65">
            <a:extLst>
              <a:ext uri="{FF2B5EF4-FFF2-40B4-BE49-F238E27FC236}">
                <a16:creationId xmlns:a16="http://schemas.microsoft.com/office/drawing/2014/main" id="{54D755C1-8637-5046-B516-4E7E077047D5}"/>
              </a:ext>
            </a:extLst>
          </p:cNvPr>
          <p:cNvSpPr/>
          <p:nvPr/>
        </p:nvSpPr>
        <p:spPr>
          <a:xfrm rot="5400000">
            <a:off x="2174367" y="5787429"/>
            <a:ext cx="430136" cy="269936"/>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67" name="Rounded Rectangle 66">
            <a:extLst>
              <a:ext uri="{FF2B5EF4-FFF2-40B4-BE49-F238E27FC236}">
                <a16:creationId xmlns:a16="http://schemas.microsoft.com/office/drawing/2014/main" id="{2C4B92F3-D467-804F-944C-33EBEF9D13BB}"/>
              </a:ext>
            </a:extLst>
          </p:cNvPr>
          <p:cNvSpPr/>
          <p:nvPr/>
        </p:nvSpPr>
        <p:spPr>
          <a:xfrm>
            <a:off x="1466689" y="6271702"/>
            <a:ext cx="1828800" cy="9144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GB" dirty="0"/>
          </a:p>
        </p:txBody>
      </p:sp>
      <p:sp>
        <p:nvSpPr>
          <p:cNvPr id="68" name="TextBox 67">
            <a:extLst>
              <a:ext uri="{FF2B5EF4-FFF2-40B4-BE49-F238E27FC236}">
                <a16:creationId xmlns:a16="http://schemas.microsoft.com/office/drawing/2014/main" id="{C2C98B0E-23B8-754B-AE00-E62C6B2F8B6B}"/>
              </a:ext>
            </a:extLst>
          </p:cNvPr>
          <p:cNvSpPr txBox="1"/>
          <p:nvPr/>
        </p:nvSpPr>
        <p:spPr>
          <a:xfrm>
            <a:off x="2027467" y="6463642"/>
            <a:ext cx="707245" cy="369332"/>
          </a:xfrm>
          <a:prstGeom prst="rect">
            <a:avLst/>
          </a:prstGeom>
          <a:noFill/>
        </p:spPr>
        <p:txBody>
          <a:bodyPr wrap="none" rtlCol="0">
            <a:spAutoFit/>
          </a:bodyPr>
          <a:lstStyle/>
          <a:p>
            <a:r>
              <a:rPr lang="en-GB" dirty="0"/>
              <a:t>cDNA</a:t>
            </a:r>
          </a:p>
        </p:txBody>
      </p:sp>
      <p:sp>
        <p:nvSpPr>
          <p:cNvPr id="69" name="Rounded Rectangle 68">
            <a:extLst>
              <a:ext uri="{FF2B5EF4-FFF2-40B4-BE49-F238E27FC236}">
                <a16:creationId xmlns:a16="http://schemas.microsoft.com/office/drawing/2014/main" id="{1D4C6072-5427-374F-8772-BFC35D5DA268}"/>
              </a:ext>
            </a:extLst>
          </p:cNvPr>
          <p:cNvSpPr/>
          <p:nvPr/>
        </p:nvSpPr>
        <p:spPr>
          <a:xfrm>
            <a:off x="841261" y="364258"/>
            <a:ext cx="4456858" cy="109728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sz="4400" dirty="0"/>
              <a:t>What is RNA-</a:t>
            </a:r>
            <a:r>
              <a:rPr lang="en-GB" sz="4400" dirty="0" err="1"/>
              <a:t>Seq</a:t>
            </a:r>
            <a:endParaRPr lang="en-GB" sz="4400" dirty="0"/>
          </a:p>
        </p:txBody>
      </p:sp>
    </p:spTree>
    <p:extLst>
      <p:ext uri="{BB962C8B-B14F-4D97-AF65-F5344CB8AC3E}">
        <p14:creationId xmlns:p14="http://schemas.microsoft.com/office/powerpoint/2010/main" val="1265683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B569B9-B894-B44C-9C44-C723271A2E90}"/>
              </a:ext>
            </a:extLst>
          </p:cNvPr>
          <p:cNvSpPr>
            <a:spLocks noGrp="1"/>
          </p:cNvSpPr>
          <p:nvPr>
            <p:ph idx="1"/>
          </p:nvPr>
        </p:nvSpPr>
        <p:spPr/>
        <p:txBody>
          <a:bodyPr>
            <a:normAutofit lnSpcReduction="10000"/>
          </a:bodyPr>
          <a:lstStyle/>
          <a:p>
            <a:r>
              <a:rPr lang="en-US" dirty="0"/>
              <a:t>mRNA-Seq is the most used method to </a:t>
            </a:r>
            <a:r>
              <a:rPr lang="en-US" dirty="0" err="1"/>
              <a:t>analyse</a:t>
            </a:r>
            <a:r>
              <a:rPr lang="en-US" dirty="0"/>
              <a:t> transcriptomes of:</a:t>
            </a:r>
          </a:p>
          <a:p>
            <a:pPr lvl="1"/>
            <a:r>
              <a:rPr lang="en-US" dirty="0"/>
              <a:t>Disease states, of biological processes, and across a wide range of study designs. </a:t>
            </a:r>
          </a:p>
          <a:p>
            <a:pPr lvl="1"/>
            <a:endParaRPr lang="en-US" dirty="0"/>
          </a:p>
          <a:p>
            <a:r>
              <a:rPr lang="en-US" dirty="0"/>
              <a:t>Highly sensitive and accurate means of quantifying gene expression</a:t>
            </a:r>
          </a:p>
          <a:p>
            <a:endParaRPr lang="en-US" dirty="0"/>
          </a:p>
          <a:p>
            <a:r>
              <a:rPr lang="en-US" dirty="0"/>
              <a:t>Can identify known and novel transcript isoforms, gene fusions, etc.</a:t>
            </a:r>
          </a:p>
          <a:p>
            <a:endParaRPr lang="en-US" dirty="0"/>
          </a:p>
          <a:p>
            <a:r>
              <a:rPr lang="en-US" dirty="0"/>
              <a:t>Delivers a complete view of the coding transcriptome</a:t>
            </a:r>
          </a:p>
          <a:p>
            <a:pPr lvl="1"/>
            <a:r>
              <a:rPr lang="en-US" dirty="0"/>
              <a:t>Not restricted by the filter of prior knowledge</a:t>
            </a:r>
            <a:endParaRPr lang="en-GB" dirty="0"/>
          </a:p>
        </p:txBody>
      </p:sp>
      <p:pic>
        <p:nvPicPr>
          <p:cNvPr id="4" name="Picture 3" descr="A picture containing background pattern&#10;&#10;Description automatically generated">
            <a:extLst>
              <a:ext uri="{FF2B5EF4-FFF2-40B4-BE49-F238E27FC236}">
                <a16:creationId xmlns:a16="http://schemas.microsoft.com/office/drawing/2014/main" id="{56FC73EA-BD80-994D-A522-D15C11751259}"/>
              </a:ext>
            </a:extLst>
          </p:cNvPr>
          <p:cNvPicPr>
            <a:picLocks noChangeAspect="1"/>
          </p:cNvPicPr>
          <p:nvPr/>
        </p:nvPicPr>
        <p:blipFill>
          <a:blip r:embed="rId2"/>
          <a:stretch>
            <a:fillRect/>
          </a:stretch>
        </p:blipFill>
        <p:spPr>
          <a:xfrm>
            <a:off x="9956951" y="296695"/>
            <a:ext cx="1949513" cy="550738"/>
          </a:xfrm>
          <a:prstGeom prst="rect">
            <a:avLst/>
          </a:prstGeom>
        </p:spPr>
      </p:pic>
      <p:sp>
        <p:nvSpPr>
          <p:cNvPr id="5" name="Slide Number Placeholder 4">
            <a:extLst>
              <a:ext uri="{FF2B5EF4-FFF2-40B4-BE49-F238E27FC236}">
                <a16:creationId xmlns:a16="http://schemas.microsoft.com/office/drawing/2014/main" id="{371A0732-E28F-234C-BC31-BF649185F2CC}"/>
              </a:ext>
            </a:extLst>
          </p:cNvPr>
          <p:cNvSpPr>
            <a:spLocks noGrp="1"/>
          </p:cNvSpPr>
          <p:nvPr>
            <p:ph type="sldNum" sz="quarter" idx="12"/>
          </p:nvPr>
        </p:nvSpPr>
        <p:spPr/>
        <p:txBody>
          <a:bodyPr/>
          <a:lstStyle/>
          <a:p>
            <a:fld id="{488F6B55-2FBF-E645-B561-8271EEC5CE3D}" type="slidenum">
              <a:rPr lang="en-GB" smtClean="0"/>
              <a:t>11</a:t>
            </a:fld>
            <a:endParaRPr lang="en-GB"/>
          </a:p>
        </p:txBody>
      </p:sp>
      <p:sp>
        <p:nvSpPr>
          <p:cNvPr id="6" name="Rounded Rectangle 5">
            <a:extLst>
              <a:ext uri="{FF2B5EF4-FFF2-40B4-BE49-F238E27FC236}">
                <a16:creationId xmlns:a16="http://schemas.microsoft.com/office/drawing/2014/main" id="{F83D62BA-5AB4-3944-A758-B3F9F94CB2D8}"/>
              </a:ext>
            </a:extLst>
          </p:cNvPr>
          <p:cNvSpPr/>
          <p:nvPr/>
        </p:nvSpPr>
        <p:spPr>
          <a:xfrm>
            <a:off x="838200" y="365125"/>
            <a:ext cx="2802693" cy="1097280"/>
          </a:xfrm>
          <a:prstGeom prst="roundRect">
            <a:avLst/>
          </a:prstGeom>
          <a:solidFill>
            <a:schemeClr val="tx2"/>
          </a:solidFill>
          <a:ln>
            <a:solidFill>
              <a:schemeClr val="tx2"/>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sz="4400" dirty="0"/>
              <a:t>mRNA-</a:t>
            </a:r>
            <a:r>
              <a:rPr lang="en-GB" sz="4400" dirty="0" err="1"/>
              <a:t>Seq</a:t>
            </a:r>
            <a:endParaRPr lang="en-GB" sz="4400" dirty="0"/>
          </a:p>
        </p:txBody>
      </p:sp>
    </p:spTree>
    <p:extLst>
      <p:ext uri="{BB962C8B-B14F-4D97-AF65-F5344CB8AC3E}">
        <p14:creationId xmlns:p14="http://schemas.microsoft.com/office/powerpoint/2010/main" val="10790629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5121A9-CD31-7C4A-83DC-38098C39F8A3}"/>
              </a:ext>
            </a:extLst>
          </p:cNvPr>
          <p:cNvPicPr>
            <a:picLocks noChangeAspect="1"/>
          </p:cNvPicPr>
          <p:nvPr/>
        </p:nvPicPr>
        <p:blipFill rotWithShape="1">
          <a:blip r:embed="rId2"/>
          <a:srcRect r="24902"/>
          <a:stretch/>
        </p:blipFill>
        <p:spPr>
          <a:xfrm>
            <a:off x="5590200" y="1532119"/>
            <a:ext cx="6316264" cy="5177481"/>
          </a:xfrm>
          <a:prstGeom prst="rect">
            <a:avLst/>
          </a:prstGeom>
        </p:spPr>
      </p:pic>
      <p:sp>
        <p:nvSpPr>
          <p:cNvPr id="7" name="Content Placeholder 6">
            <a:extLst>
              <a:ext uri="{FF2B5EF4-FFF2-40B4-BE49-F238E27FC236}">
                <a16:creationId xmlns:a16="http://schemas.microsoft.com/office/drawing/2014/main" id="{2A368ED3-E650-2D45-A86E-D3D1A50E85B6}"/>
              </a:ext>
            </a:extLst>
          </p:cNvPr>
          <p:cNvSpPr>
            <a:spLocks noGrp="1"/>
          </p:cNvSpPr>
          <p:nvPr>
            <p:ph idx="1"/>
          </p:nvPr>
        </p:nvSpPr>
        <p:spPr>
          <a:xfrm>
            <a:off x="838200" y="1825625"/>
            <a:ext cx="4765766" cy="4351338"/>
          </a:xfrm>
        </p:spPr>
        <p:txBody>
          <a:bodyPr/>
          <a:lstStyle/>
          <a:p>
            <a:r>
              <a:rPr lang="en-US" dirty="0"/>
              <a:t>Started in 2008  </a:t>
            </a:r>
          </a:p>
          <a:p>
            <a:endParaRPr lang="en-US" dirty="0"/>
          </a:p>
          <a:p>
            <a:r>
              <a:rPr lang="en-US" dirty="0"/>
              <a:t>RNA-Seq is by far the most abundantly cited NGS method</a:t>
            </a:r>
          </a:p>
          <a:p>
            <a:endParaRPr lang="en-US" dirty="0"/>
          </a:p>
          <a:p>
            <a:r>
              <a:rPr lang="en-US" dirty="0"/>
              <a:t>Thousands of publications and still increasing</a:t>
            </a:r>
          </a:p>
          <a:p>
            <a:endParaRPr lang="en-GB" dirty="0"/>
          </a:p>
        </p:txBody>
      </p:sp>
      <p:sp>
        <p:nvSpPr>
          <p:cNvPr id="3" name="Slide Number Placeholder 2">
            <a:extLst>
              <a:ext uri="{FF2B5EF4-FFF2-40B4-BE49-F238E27FC236}">
                <a16:creationId xmlns:a16="http://schemas.microsoft.com/office/drawing/2014/main" id="{3EB89AA7-737A-1B40-AC9D-352CF8B9FD57}"/>
              </a:ext>
            </a:extLst>
          </p:cNvPr>
          <p:cNvSpPr>
            <a:spLocks noGrp="1"/>
          </p:cNvSpPr>
          <p:nvPr>
            <p:ph type="sldNum" sz="quarter" idx="12"/>
          </p:nvPr>
        </p:nvSpPr>
        <p:spPr/>
        <p:txBody>
          <a:bodyPr/>
          <a:lstStyle/>
          <a:p>
            <a:fld id="{488F6B55-2FBF-E645-B561-8271EEC5CE3D}" type="slidenum">
              <a:rPr lang="en-GB" smtClean="0"/>
              <a:t>12</a:t>
            </a:fld>
            <a:endParaRPr lang="en-GB"/>
          </a:p>
        </p:txBody>
      </p:sp>
      <p:pic>
        <p:nvPicPr>
          <p:cNvPr id="5" name="Picture 4" descr="A picture containing background pattern&#10;&#10;Description automatically generated">
            <a:extLst>
              <a:ext uri="{FF2B5EF4-FFF2-40B4-BE49-F238E27FC236}">
                <a16:creationId xmlns:a16="http://schemas.microsoft.com/office/drawing/2014/main" id="{AC7A3B95-8659-544F-8F48-868A3784358A}"/>
              </a:ext>
            </a:extLst>
          </p:cNvPr>
          <p:cNvPicPr>
            <a:picLocks noChangeAspect="1"/>
          </p:cNvPicPr>
          <p:nvPr/>
        </p:nvPicPr>
        <p:blipFill>
          <a:blip r:embed="rId3"/>
          <a:stretch>
            <a:fillRect/>
          </a:stretch>
        </p:blipFill>
        <p:spPr>
          <a:xfrm>
            <a:off x="9956951" y="296695"/>
            <a:ext cx="1949513" cy="550738"/>
          </a:xfrm>
          <a:prstGeom prst="rect">
            <a:avLst/>
          </a:prstGeom>
        </p:spPr>
      </p:pic>
      <p:sp>
        <p:nvSpPr>
          <p:cNvPr id="9" name="Rounded Rectangle 8">
            <a:extLst>
              <a:ext uri="{FF2B5EF4-FFF2-40B4-BE49-F238E27FC236}">
                <a16:creationId xmlns:a16="http://schemas.microsoft.com/office/drawing/2014/main" id="{3947DCFD-C544-E54D-9B45-B2DA70D85652}"/>
              </a:ext>
            </a:extLst>
          </p:cNvPr>
          <p:cNvSpPr/>
          <p:nvPr/>
        </p:nvSpPr>
        <p:spPr>
          <a:xfrm>
            <a:off x="841259" y="364258"/>
            <a:ext cx="5815584" cy="1097280"/>
          </a:xfrm>
          <a:prstGeom prst="round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dirty="0"/>
              <a:t>Importance of RNA-</a:t>
            </a:r>
            <a:r>
              <a:rPr lang="en-GB" sz="4400" dirty="0" err="1"/>
              <a:t>Seq</a:t>
            </a:r>
            <a:endParaRPr lang="en-GB" sz="4400" dirty="0"/>
          </a:p>
        </p:txBody>
      </p:sp>
      <p:sp>
        <p:nvSpPr>
          <p:cNvPr id="2" name="TextBox 1">
            <a:extLst>
              <a:ext uri="{FF2B5EF4-FFF2-40B4-BE49-F238E27FC236}">
                <a16:creationId xmlns:a16="http://schemas.microsoft.com/office/drawing/2014/main" id="{5F035944-C196-AA46-B1F9-1136D980A7E1}"/>
              </a:ext>
            </a:extLst>
          </p:cNvPr>
          <p:cNvSpPr txBox="1"/>
          <p:nvPr/>
        </p:nvSpPr>
        <p:spPr>
          <a:xfrm>
            <a:off x="4201571" y="6521299"/>
            <a:ext cx="1894429" cy="276999"/>
          </a:xfrm>
          <a:prstGeom prst="rect">
            <a:avLst/>
          </a:prstGeom>
          <a:noFill/>
        </p:spPr>
        <p:txBody>
          <a:bodyPr wrap="none" rtlCol="0">
            <a:spAutoFit/>
          </a:bodyPr>
          <a:lstStyle/>
          <a:p>
            <a:r>
              <a:rPr lang="en-GB" sz="1200" dirty="0" err="1"/>
              <a:t>Pubmed</a:t>
            </a:r>
            <a:r>
              <a:rPr lang="en-GB" sz="1200" dirty="0"/>
              <a:t> search. June 2021 </a:t>
            </a:r>
          </a:p>
        </p:txBody>
      </p:sp>
      <p:pic>
        <p:nvPicPr>
          <p:cNvPr id="8" name="Picture 7">
            <a:extLst>
              <a:ext uri="{FF2B5EF4-FFF2-40B4-BE49-F238E27FC236}">
                <a16:creationId xmlns:a16="http://schemas.microsoft.com/office/drawing/2014/main" id="{B5734106-DACA-C947-AE1F-F874E442E983}"/>
              </a:ext>
            </a:extLst>
          </p:cNvPr>
          <p:cNvPicPr>
            <a:picLocks noChangeAspect="1"/>
          </p:cNvPicPr>
          <p:nvPr/>
        </p:nvPicPr>
        <p:blipFill rotWithShape="1">
          <a:blip r:embed="rId2"/>
          <a:srcRect l="76548" t="36114" b="45721"/>
          <a:stretch/>
        </p:blipFill>
        <p:spPr>
          <a:xfrm>
            <a:off x="4201571" y="5553216"/>
            <a:ext cx="1972492" cy="940526"/>
          </a:xfrm>
          <a:prstGeom prst="rect">
            <a:avLst/>
          </a:prstGeom>
        </p:spPr>
      </p:pic>
    </p:spTree>
    <p:extLst>
      <p:ext uri="{BB962C8B-B14F-4D97-AF65-F5344CB8AC3E}">
        <p14:creationId xmlns:p14="http://schemas.microsoft.com/office/powerpoint/2010/main" val="1440574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980D45-B2A4-CA49-864E-50819F4557FD}"/>
              </a:ext>
            </a:extLst>
          </p:cNvPr>
          <p:cNvSpPr>
            <a:spLocks noGrp="1"/>
          </p:cNvSpPr>
          <p:nvPr>
            <p:ph idx="1"/>
          </p:nvPr>
        </p:nvSpPr>
        <p:spPr>
          <a:xfrm>
            <a:off x="838200" y="1825624"/>
            <a:ext cx="6655130" cy="4762045"/>
          </a:xfrm>
        </p:spPr>
        <p:txBody>
          <a:bodyPr>
            <a:normAutofit/>
          </a:bodyPr>
          <a:lstStyle/>
          <a:p>
            <a:r>
              <a:rPr lang="en-US" dirty="0"/>
              <a:t>Identification and characterization of:</a:t>
            </a:r>
          </a:p>
          <a:p>
            <a:pPr marL="742950" lvl="1" indent="-285750"/>
            <a:r>
              <a:rPr lang="en-US" dirty="0"/>
              <a:t>New disease biology</a:t>
            </a:r>
          </a:p>
          <a:p>
            <a:pPr marL="742950" lvl="1" indent="-285750"/>
            <a:r>
              <a:rPr lang="en-US" dirty="0"/>
              <a:t>Profile biomarkers for clinical indications</a:t>
            </a:r>
          </a:p>
          <a:p>
            <a:pPr marL="742950" lvl="1" indent="-285750"/>
            <a:r>
              <a:rPr lang="en-US" dirty="0"/>
              <a:t>Druggable pathways</a:t>
            </a:r>
          </a:p>
          <a:p>
            <a:pPr marL="742950" lvl="1" indent="-285750"/>
            <a:r>
              <a:rPr lang="en-US" dirty="0"/>
              <a:t>Genetic diagnoses</a:t>
            </a:r>
          </a:p>
          <a:p>
            <a:pPr marL="742950" lvl="1" indent="-285750"/>
            <a:endParaRPr lang="en-US" dirty="0"/>
          </a:p>
          <a:p>
            <a:r>
              <a:rPr lang="en-US" dirty="0"/>
              <a:t>Example: Compare cells under different conditions</a:t>
            </a:r>
          </a:p>
          <a:p>
            <a:pPr marL="457200" lvl="1" indent="0">
              <a:buNone/>
            </a:pPr>
            <a:r>
              <a:rPr lang="en-US" dirty="0"/>
              <a:t>1. Identify genes with different expression</a:t>
            </a:r>
          </a:p>
          <a:p>
            <a:pPr marL="457200" lvl="1" indent="0">
              <a:buNone/>
            </a:pPr>
            <a:r>
              <a:rPr lang="en-US" dirty="0"/>
              <a:t>2. Find functional annotations of those genes</a:t>
            </a:r>
          </a:p>
          <a:p>
            <a:pPr marL="457200" lvl="1" indent="0">
              <a:buNone/>
            </a:pPr>
            <a:r>
              <a:rPr lang="en-US" dirty="0"/>
              <a:t>3. Propose targetable genes </a:t>
            </a:r>
          </a:p>
          <a:p>
            <a:pPr lvl="1"/>
            <a:endParaRPr lang="en-US" dirty="0"/>
          </a:p>
          <a:p>
            <a:endParaRPr lang="en-US" dirty="0"/>
          </a:p>
        </p:txBody>
      </p:sp>
      <p:pic>
        <p:nvPicPr>
          <p:cNvPr id="5" name="Picture 4" descr="A picture containing background pattern&#10;&#10;Description automatically generated">
            <a:extLst>
              <a:ext uri="{FF2B5EF4-FFF2-40B4-BE49-F238E27FC236}">
                <a16:creationId xmlns:a16="http://schemas.microsoft.com/office/drawing/2014/main" id="{6CD07188-231A-9A43-9DF5-988A9C8E8914}"/>
              </a:ext>
            </a:extLst>
          </p:cNvPr>
          <p:cNvPicPr>
            <a:picLocks noChangeAspect="1"/>
          </p:cNvPicPr>
          <p:nvPr/>
        </p:nvPicPr>
        <p:blipFill>
          <a:blip r:embed="rId3"/>
          <a:stretch>
            <a:fillRect/>
          </a:stretch>
        </p:blipFill>
        <p:spPr>
          <a:xfrm>
            <a:off x="9956951" y="296695"/>
            <a:ext cx="1949513" cy="550738"/>
          </a:xfrm>
          <a:prstGeom prst="rect">
            <a:avLst/>
          </a:prstGeom>
        </p:spPr>
      </p:pic>
      <p:sp>
        <p:nvSpPr>
          <p:cNvPr id="6" name="Slide Number Placeholder 5">
            <a:extLst>
              <a:ext uri="{FF2B5EF4-FFF2-40B4-BE49-F238E27FC236}">
                <a16:creationId xmlns:a16="http://schemas.microsoft.com/office/drawing/2014/main" id="{183E59B6-99F3-8F4C-A0F6-E063892A5029}"/>
              </a:ext>
            </a:extLst>
          </p:cNvPr>
          <p:cNvSpPr>
            <a:spLocks noGrp="1"/>
          </p:cNvSpPr>
          <p:nvPr>
            <p:ph type="sldNum" sz="quarter" idx="12"/>
          </p:nvPr>
        </p:nvSpPr>
        <p:spPr/>
        <p:txBody>
          <a:bodyPr/>
          <a:lstStyle/>
          <a:p>
            <a:fld id="{488F6B55-2FBF-E645-B561-8271EEC5CE3D}" type="slidenum">
              <a:rPr lang="en-GB" smtClean="0"/>
              <a:t>13</a:t>
            </a:fld>
            <a:endParaRPr lang="en-GB"/>
          </a:p>
        </p:txBody>
      </p:sp>
      <p:sp>
        <p:nvSpPr>
          <p:cNvPr id="7" name="Rounded Rectangle 6">
            <a:extLst>
              <a:ext uri="{FF2B5EF4-FFF2-40B4-BE49-F238E27FC236}">
                <a16:creationId xmlns:a16="http://schemas.microsoft.com/office/drawing/2014/main" id="{16C8911B-6CFD-224E-8B91-550EB06C7E7E}"/>
              </a:ext>
            </a:extLst>
          </p:cNvPr>
          <p:cNvSpPr/>
          <p:nvPr/>
        </p:nvSpPr>
        <p:spPr>
          <a:xfrm>
            <a:off x="838200" y="352204"/>
            <a:ext cx="6473941" cy="1097280"/>
          </a:xfrm>
          <a:prstGeom prst="roundRec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4400" dirty="0"/>
              <a:t>Applications of RNA-</a:t>
            </a:r>
            <a:r>
              <a:rPr lang="en-GB" sz="4400" dirty="0" err="1"/>
              <a:t>Seq</a:t>
            </a:r>
            <a:endParaRPr lang="en-GB" sz="4400" dirty="0"/>
          </a:p>
        </p:txBody>
      </p:sp>
      <p:pic>
        <p:nvPicPr>
          <p:cNvPr id="2" name="Picture 1">
            <a:extLst>
              <a:ext uri="{FF2B5EF4-FFF2-40B4-BE49-F238E27FC236}">
                <a16:creationId xmlns:a16="http://schemas.microsoft.com/office/drawing/2014/main" id="{68B2DE4F-2E5D-8E4D-A7F3-783DA44C252A}"/>
              </a:ext>
            </a:extLst>
          </p:cNvPr>
          <p:cNvPicPr>
            <a:picLocks noChangeAspect="1"/>
          </p:cNvPicPr>
          <p:nvPr/>
        </p:nvPicPr>
        <p:blipFill>
          <a:blip r:embed="rId4"/>
          <a:stretch>
            <a:fillRect/>
          </a:stretch>
        </p:blipFill>
        <p:spPr>
          <a:xfrm>
            <a:off x="7280477" y="1504611"/>
            <a:ext cx="4625987" cy="4762046"/>
          </a:xfrm>
          <a:prstGeom prst="rect">
            <a:avLst/>
          </a:prstGeom>
        </p:spPr>
      </p:pic>
      <p:sp>
        <p:nvSpPr>
          <p:cNvPr id="8" name="Rectangle 7">
            <a:extLst>
              <a:ext uri="{FF2B5EF4-FFF2-40B4-BE49-F238E27FC236}">
                <a16:creationId xmlns:a16="http://schemas.microsoft.com/office/drawing/2014/main" id="{F10F5E45-57F8-1449-A854-28DF25279C7E}"/>
              </a:ext>
            </a:extLst>
          </p:cNvPr>
          <p:cNvSpPr/>
          <p:nvPr/>
        </p:nvSpPr>
        <p:spPr>
          <a:xfrm>
            <a:off x="7810947" y="6330472"/>
            <a:ext cx="3120760" cy="461665"/>
          </a:xfrm>
          <a:prstGeom prst="rect">
            <a:avLst/>
          </a:prstGeom>
        </p:spPr>
        <p:txBody>
          <a:bodyPr wrap="square">
            <a:spAutoFit/>
          </a:bodyPr>
          <a:lstStyle/>
          <a:p>
            <a:r>
              <a:rPr lang="en-US" sz="1200" dirty="0">
                <a:latin typeface="system-ui"/>
              </a:rPr>
              <a:t>Nature. 2012 Oct 4;490(7418):116-20.</a:t>
            </a:r>
          </a:p>
          <a:p>
            <a:r>
              <a:rPr lang="en-US" sz="1200" dirty="0">
                <a:latin typeface="system-ui"/>
              </a:rPr>
              <a:t> </a:t>
            </a:r>
            <a:r>
              <a:rPr lang="en-US" sz="1200" dirty="0" err="1">
                <a:latin typeface="system-ui"/>
              </a:rPr>
              <a:t>doi</a:t>
            </a:r>
            <a:r>
              <a:rPr lang="en-US" sz="1200" dirty="0">
                <a:latin typeface="system-ui"/>
              </a:rPr>
              <a:t>: 10.1038/nature11378. </a:t>
            </a:r>
            <a:r>
              <a:rPr lang="en-US" sz="1200" dirty="0" err="1">
                <a:latin typeface="system-ui"/>
              </a:rPr>
              <a:t>Epub</a:t>
            </a:r>
            <a:r>
              <a:rPr lang="en-US" sz="1200" dirty="0">
                <a:latin typeface="system-ui"/>
              </a:rPr>
              <a:t> 2012 Aug 12</a:t>
            </a:r>
            <a:endParaRPr lang="en-GB" sz="1200" dirty="0"/>
          </a:p>
        </p:txBody>
      </p:sp>
    </p:spTree>
    <p:extLst>
      <p:ext uri="{BB962C8B-B14F-4D97-AF65-F5344CB8AC3E}">
        <p14:creationId xmlns:p14="http://schemas.microsoft.com/office/powerpoint/2010/main" val="3785350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22AF003-5427-9446-A013-CFC8F4C46DFF}"/>
              </a:ext>
            </a:extLst>
          </p:cNvPr>
          <p:cNvPicPr>
            <a:picLocks noChangeAspect="1"/>
          </p:cNvPicPr>
          <p:nvPr/>
        </p:nvPicPr>
        <p:blipFill>
          <a:blip r:embed="rId3"/>
          <a:stretch>
            <a:fillRect/>
          </a:stretch>
        </p:blipFill>
        <p:spPr>
          <a:xfrm>
            <a:off x="6815106" y="1184646"/>
            <a:ext cx="4861767" cy="5171704"/>
          </a:xfrm>
          <a:prstGeom prst="rect">
            <a:avLst/>
          </a:prstGeom>
        </p:spPr>
      </p:pic>
      <p:sp>
        <p:nvSpPr>
          <p:cNvPr id="3" name="Content Placeholder 2">
            <a:extLst>
              <a:ext uri="{FF2B5EF4-FFF2-40B4-BE49-F238E27FC236}">
                <a16:creationId xmlns:a16="http://schemas.microsoft.com/office/drawing/2014/main" id="{04B30A4F-876E-EB4A-BF32-0E39F4BF8A92}"/>
              </a:ext>
            </a:extLst>
          </p:cNvPr>
          <p:cNvSpPr>
            <a:spLocks noGrp="1"/>
          </p:cNvSpPr>
          <p:nvPr>
            <p:ph idx="1"/>
          </p:nvPr>
        </p:nvSpPr>
        <p:spPr>
          <a:xfrm>
            <a:off x="838200" y="1825625"/>
            <a:ext cx="5976906" cy="4351338"/>
          </a:xfrm>
        </p:spPr>
        <p:txBody>
          <a:bodyPr/>
          <a:lstStyle/>
          <a:p>
            <a:r>
              <a:rPr lang="en-US" dirty="0"/>
              <a:t>Personalized medicine (subgroups or even individuals) </a:t>
            </a:r>
          </a:p>
          <a:p>
            <a:endParaRPr lang="en-US" dirty="0"/>
          </a:p>
          <a:p>
            <a:pPr lvl="1"/>
            <a:r>
              <a:rPr lang="en-US" dirty="0"/>
              <a:t>More effective prevention, diagnostics, and therapy</a:t>
            </a:r>
          </a:p>
          <a:p>
            <a:pPr lvl="1"/>
            <a:endParaRPr lang="en-US" dirty="0"/>
          </a:p>
          <a:p>
            <a:pPr lvl="1"/>
            <a:r>
              <a:rPr lang="en-US" dirty="0"/>
              <a:t>Depends on costs in resources: money, time and specialized scientists (you!)</a:t>
            </a:r>
          </a:p>
          <a:p>
            <a:endParaRPr lang="en-GB" dirty="0"/>
          </a:p>
        </p:txBody>
      </p:sp>
      <p:pic>
        <p:nvPicPr>
          <p:cNvPr id="4" name="Picture 3" descr="A picture containing background pattern&#10;&#10;Description automatically generated">
            <a:extLst>
              <a:ext uri="{FF2B5EF4-FFF2-40B4-BE49-F238E27FC236}">
                <a16:creationId xmlns:a16="http://schemas.microsoft.com/office/drawing/2014/main" id="{8CA7EE7E-0FD2-7148-900F-CD71264C1D90}"/>
              </a:ext>
            </a:extLst>
          </p:cNvPr>
          <p:cNvPicPr>
            <a:picLocks noChangeAspect="1"/>
          </p:cNvPicPr>
          <p:nvPr/>
        </p:nvPicPr>
        <p:blipFill>
          <a:blip r:embed="rId4"/>
          <a:stretch>
            <a:fillRect/>
          </a:stretch>
        </p:blipFill>
        <p:spPr>
          <a:xfrm>
            <a:off x="9956951" y="296695"/>
            <a:ext cx="1949513" cy="550738"/>
          </a:xfrm>
          <a:prstGeom prst="rect">
            <a:avLst/>
          </a:prstGeom>
        </p:spPr>
      </p:pic>
      <p:sp>
        <p:nvSpPr>
          <p:cNvPr id="5" name="Slide Number Placeholder 4">
            <a:extLst>
              <a:ext uri="{FF2B5EF4-FFF2-40B4-BE49-F238E27FC236}">
                <a16:creationId xmlns:a16="http://schemas.microsoft.com/office/drawing/2014/main" id="{7D00A0EE-C1FA-3744-997D-7DEB6FA4D242}"/>
              </a:ext>
            </a:extLst>
          </p:cNvPr>
          <p:cNvSpPr>
            <a:spLocks noGrp="1"/>
          </p:cNvSpPr>
          <p:nvPr>
            <p:ph type="sldNum" sz="quarter" idx="12"/>
          </p:nvPr>
        </p:nvSpPr>
        <p:spPr/>
        <p:txBody>
          <a:bodyPr/>
          <a:lstStyle/>
          <a:p>
            <a:fld id="{488F6B55-2FBF-E645-B561-8271EEC5CE3D}" type="slidenum">
              <a:rPr lang="en-GB" smtClean="0"/>
              <a:t>14</a:t>
            </a:fld>
            <a:endParaRPr lang="en-GB"/>
          </a:p>
        </p:txBody>
      </p:sp>
      <p:sp>
        <p:nvSpPr>
          <p:cNvPr id="8" name="Rounded Rectangle 7">
            <a:extLst>
              <a:ext uri="{FF2B5EF4-FFF2-40B4-BE49-F238E27FC236}">
                <a16:creationId xmlns:a16="http://schemas.microsoft.com/office/drawing/2014/main" id="{1F77F488-ECA6-0842-8CCB-0DC7C4F20E68}"/>
              </a:ext>
            </a:extLst>
          </p:cNvPr>
          <p:cNvSpPr/>
          <p:nvPr/>
        </p:nvSpPr>
        <p:spPr>
          <a:xfrm>
            <a:off x="838200" y="352204"/>
            <a:ext cx="6473941" cy="1097280"/>
          </a:xfrm>
          <a:prstGeom prst="roundRec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sz="4400" dirty="0"/>
              <a:t>Applications of RNA-</a:t>
            </a:r>
            <a:r>
              <a:rPr lang="en-GB" sz="4400" dirty="0" err="1"/>
              <a:t>Seq</a:t>
            </a:r>
            <a:endParaRPr lang="en-GB" sz="4400" dirty="0"/>
          </a:p>
        </p:txBody>
      </p:sp>
    </p:spTree>
    <p:extLst>
      <p:ext uri="{BB962C8B-B14F-4D97-AF65-F5344CB8AC3E}">
        <p14:creationId xmlns:p14="http://schemas.microsoft.com/office/powerpoint/2010/main" val="3338357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099F-05DC-9449-BF4E-C586BBFEA7E5}"/>
              </a:ext>
            </a:extLst>
          </p:cNvPr>
          <p:cNvSpPr>
            <a:spLocks noGrp="1"/>
          </p:cNvSpPr>
          <p:nvPr>
            <p:ph type="title"/>
          </p:nvPr>
        </p:nvSpPr>
        <p:spPr/>
        <p:txBody>
          <a:bodyPr/>
          <a:lstStyle/>
          <a:p>
            <a:r>
              <a:rPr lang="en-GB" dirty="0"/>
              <a:t>Agenda</a:t>
            </a:r>
          </a:p>
        </p:txBody>
      </p:sp>
      <p:graphicFrame>
        <p:nvGraphicFramePr>
          <p:cNvPr id="5" name="Content Placeholder 4">
            <a:extLst>
              <a:ext uri="{FF2B5EF4-FFF2-40B4-BE49-F238E27FC236}">
                <a16:creationId xmlns:a16="http://schemas.microsoft.com/office/drawing/2014/main" id="{FFC5AEC2-5B85-D34B-BA7D-EBE818642ED5}"/>
              </a:ext>
            </a:extLst>
          </p:cNvPr>
          <p:cNvGraphicFramePr>
            <a:graphicFrameLocks noGrp="1"/>
          </p:cNvGraphicFramePr>
          <p:nvPr>
            <p:ph idx="1"/>
            <p:extLst>
              <p:ext uri="{D42A27DB-BD31-4B8C-83A1-F6EECF244321}">
                <p14:modId xmlns:p14="http://schemas.microsoft.com/office/powerpoint/2010/main" val="361070382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D4573964-1094-9744-B457-B8001AA0E795}"/>
              </a:ext>
            </a:extLst>
          </p:cNvPr>
          <p:cNvSpPr>
            <a:spLocks noGrp="1"/>
          </p:cNvSpPr>
          <p:nvPr>
            <p:ph type="sldNum" sz="quarter" idx="12"/>
          </p:nvPr>
        </p:nvSpPr>
        <p:spPr/>
        <p:txBody>
          <a:bodyPr/>
          <a:lstStyle/>
          <a:p>
            <a:fld id="{488F6B55-2FBF-E645-B561-8271EEC5CE3D}" type="slidenum">
              <a:rPr lang="en-GB" smtClean="0"/>
              <a:t>2</a:t>
            </a:fld>
            <a:endParaRPr lang="en-GB"/>
          </a:p>
        </p:txBody>
      </p:sp>
    </p:spTree>
    <p:extLst>
      <p:ext uri="{BB962C8B-B14F-4D97-AF65-F5344CB8AC3E}">
        <p14:creationId xmlns:p14="http://schemas.microsoft.com/office/powerpoint/2010/main" val="678635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208BB6-C6D0-9146-AC2D-70C4185C6501}"/>
              </a:ext>
            </a:extLst>
          </p:cNvPr>
          <p:cNvSpPr>
            <a:spLocks noGrp="1"/>
          </p:cNvSpPr>
          <p:nvPr>
            <p:ph idx="1"/>
          </p:nvPr>
        </p:nvSpPr>
        <p:spPr>
          <a:xfrm>
            <a:off x="838200" y="1747805"/>
            <a:ext cx="10515600" cy="5106954"/>
          </a:xfrm>
        </p:spPr>
        <p:txBody>
          <a:bodyPr>
            <a:normAutofit/>
          </a:bodyPr>
          <a:lstStyle/>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endParaRPr lang="en-US" sz="2400" dirty="0"/>
          </a:p>
        </p:txBody>
      </p:sp>
      <p:sp>
        <p:nvSpPr>
          <p:cNvPr id="202" name="Content Placeholder 2">
            <a:extLst>
              <a:ext uri="{FF2B5EF4-FFF2-40B4-BE49-F238E27FC236}">
                <a16:creationId xmlns:a16="http://schemas.microsoft.com/office/drawing/2014/main" id="{DDE6A4C4-FB2A-7C49-9665-844A19BCDADB}"/>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Genetic information is coded into DNA (genes)</a:t>
            </a:r>
          </a:p>
        </p:txBody>
      </p:sp>
      <p:pic>
        <p:nvPicPr>
          <p:cNvPr id="91" name="Picture 90" descr="A picture containing background pattern&#10;&#10;Description automatically generated">
            <a:extLst>
              <a:ext uri="{FF2B5EF4-FFF2-40B4-BE49-F238E27FC236}">
                <a16:creationId xmlns:a16="http://schemas.microsoft.com/office/drawing/2014/main" id="{23CD03FF-F4BA-F849-9F17-E5E035342997}"/>
              </a:ext>
            </a:extLst>
          </p:cNvPr>
          <p:cNvPicPr>
            <a:picLocks noChangeAspect="1"/>
          </p:cNvPicPr>
          <p:nvPr/>
        </p:nvPicPr>
        <p:blipFill>
          <a:blip r:embed="rId2"/>
          <a:stretch>
            <a:fillRect/>
          </a:stretch>
        </p:blipFill>
        <p:spPr>
          <a:xfrm>
            <a:off x="9956951" y="296695"/>
            <a:ext cx="1949513" cy="550738"/>
          </a:xfrm>
          <a:prstGeom prst="rect">
            <a:avLst/>
          </a:prstGeom>
        </p:spPr>
      </p:pic>
      <p:sp>
        <p:nvSpPr>
          <p:cNvPr id="4" name="Slide Number Placeholder 3">
            <a:extLst>
              <a:ext uri="{FF2B5EF4-FFF2-40B4-BE49-F238E27FC236}">
                <a16:creationId xmlns:a16="http://schemas.microsoft.com/office/drawing/2014/main" id="{092A480C-5F80-1046-A658-215507E57AC9}"/>
              </a:ext>
            </a:extLst>
          </p:cNvPr>
          <p:cNvSpPr>
            <a:spLocks noGrp="1"/>
          </p:cNvSpPr>
          <p:nvPr>
            <p:ph type="sldNum" sz="quarter" idx="12"/>
          </p:nvPr>
        </p:nvSpPr>
        <p:spPr/>
        <p:txBody>
          <a:bodyPr/>
          <a:lstStyle/>
          <a:p>
            <a:fld id="{488F6B55-2FBF-E645-B561-8271EEC5CE3D}" type="slidenum">
              <a:rPr lang="en-GB" smtClean="0"/>
              <a:t>3</a:t>
            </a:fld>
            <a:endParaRPr lang="en-GB"/>
          </a:p>
        </p:txBody>
      </p:sp>
      <p:grpSp>
        <p:nvGrpSpPr>
          <p:cNvPr id="263" name="Group 262">
            <a:extLst>
              <a:ext uri="{FF2B5EF4-FFF2-40B4-BE49-F238E27FC236}">
                <a16:creationId xmlns:a16="http://schemas.microsoft.com/office/drawing/2014/main" id="{BE0604E0-F4F3-3B41-A100-7160213A582F}"/>
              </a:ext>
            </a:extLst>
          </p:cNvPr>
          <p:cNvGrpSpPr/>
          <p:nvPr/>
        </p:nvGrpSpPr>
        <p:grpSpPr>
          <a:xfrm>
            <a:off x="838200" y="2673697"/>
            <a:ext cx="9965174" cy="3172409"/>
            <a:chOff x="838200" y="2673697"/>
            <a:chExt cx="9965174" cy="3172409"/>
          </a:xfrm>
        </p:grpSpPr>
        <p:grpSp>
          <p:nvGrpSpPr>
            <p:cNvPr id="264" name="Group 263">
              <a:extLst>
                <a:ext uri="{FF2B5EF4-FFF2-40B4-BE49-F238E27FC236}">
                  <a16:creationId xmlns:a16="http://schemas.microsoft.com/office/drawing/2014/main" id="{F01131EE-FA1D-EE4F-807A-937B06939B5D}"/>
                </a:ext>
              </a:extLst>
            </p:cNvPr>
            <p:cNvGrpSpPr/>
            <p:nvPr/>
          </p:nvGrpSpPr>
          <p:grpSpPr>
            <a:xfrm>
              <a:off x="1803234" y="2716733"/>
              <a:ext cx="914403" cy="2609590"/>
              <a:chOff x="1017715" y="1074626"/>
              <a:chExt cx="914403" cy="2609590"/>
            </a:xfrm>
          </p:grpSpPr>
          <p:sp>
            <p:nvSpPr>
              <p:cNvPr id="323" name="Rectangle 322">
                <a:extLst>
                  <a:ext uri="{FF2B5EF4-FFF2-40B4-BE49-F238E27FC236}">
                    <a16:creationId xmlns:a16="http://schemas.microsoft.com/office/drawing/2014/main" id="{02935AF2-A52A-3C41-9C59-F3E19939BAC6}"/>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4" name="Rectangle 323">
                <a:extLst>
                  <a:ext uri="{FF2B5EF4-FFF2-40B4-BE49-F238E27FC236}">
                    <a16:creationId xmlns:a16="http://schemas.microsoft.com/office/drawing/2014/main" id="{586642E7-372D-7D4F-A64F-C97FAC225F37}"/>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5" name="Rectangle 324">
                <a:extLst>
                  <a:ext uri="{FF2B5EF4-FFF2-40B4-BE49-F238E27FC236}">
                    <a16:creationId xmlns:a16="http://schemas.microsoft.com/office/drawing/2014/main" id="{4ED07635-F39F-3146-BCF6-A1856168A8C1}"/>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6" name="Rectangle 325">
                <a:extLst>
                  <a:ext uri="{FF2B5EF4-FFF2-40B4-BE49-F238E27FC236}">
                    <a16:creationId xmlns:a16="http://schemas.microsoft.com/office/drawing/2014/main" id="{0896B4E4-79FA-F149-B345-AC7EA95F758A}"/>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27" name="Rectangle 326">
                <a:extLst>
                  <a:ext uri="{FF2B5EF4-FFF2-40B4-BE49-F238E27FC236}">
                    <a16:creationId xmlns:a16="http://schemas.microsoft.com/office/drawing/2014/main" id="{25E03BFF-5756-AB4F-8AB3-EE855F1AFCB2}"/>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8" name="Rectangle 327">
                <a:extLst>
                  <a:ext uri="{FF2B5EF4-FFF2-40B4-BE49-F238E27FC236}">
                    <a16:creationId xmlns:a16="http://schemas.microsoft.com/office/drawing/2014/main" id="{B9DED52E-5111-A64E-AAAE-A7C549B82881}"/>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9" name="Rectangle 328">
                <a:extLst>
                  <a:ext uri="{FF2B5EF4-FFF2-40B4-BE49-F238E27FC236}">
                    <a16:creationId xmlns:a16="http://schemas.microsoft.com/office/drawing/2014/main" id="{7545F4B6-8EE6-8C41-A40B-624D83B17C39}"/>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0" name="Rectangle 329">
                <a:extLst>
                  <a:ext uri="{FF2B5EF4-FFF2-40B4-BE49-F238E27FC236}">
                    <a16:creationId xmlns:a16="http://schemas.microsoft.com/office/drawing/2014/main" id="{1433A44F-1566-1447-BAF1-2AC7A4645311}"/>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1" name="Rectangle 330">
                <a:extLst>
                  <a:ext uri="{FF2B5EF4-FFF2-40B4-BE49-F238E27FC236}">
                    <a16:creationId xmlns:a16="http://schemas.microsoft.com/office/drawing/2014/main" id="{2638362E-188E-A144-B0FF-EC85C3C4B5DE}"/>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2" name="Rectangle 331">
                <a:extLst>
                  <a:ext uri="{FF2B5EF4-FFF2-40B4-BE49-F238E27FC236}">
                    <a16:creationId xmlns:a16="http://schemas.microsoft.com/office/drawing/2014/main" id="{1D44F740-03F4-2148-9F50-099AE198A4C4}"/>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3" name="Rectangle 332">
                <a:extLst>
                  <a:ext uri="{FF2B5EF4-FFF2-40B4-BE49-F238E27FC236}">
                    <a16:creationId xmlns:a16="http://schemas.microsoft.com/office/drawing/2014/main" id="{7881E6BB-5B38-E74E-ACD7-6EFDF069B123}"/>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4" name="Rectangle 333">
                <a:extLst>
                  <a:ext uri="{FF2B5EF4-FFF2-40B4-BE49-F238E27FC236}">
                    <a16:creationId xmlns:a16="http://schemas.microsoft.com/office/drawing/2014/main" id="{9825517E-27E1-154E-918F-E8F9E9F21230}"/>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5" name="Rectangle 334">
                <a:extLst>
                  <a:ext uri="{FF2B5EF4-FFF2-40B4-BE49-F238E27FC236}">
                    <a16:creationId xmlns:a16="http://schemas.microsoft.com/office/drawing/2014/main" id="{6D476BCA-B312-0C42-9FF6-2CCF499F8D6F}"/>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6" name="Rectangle 335">
                <a:extLst>
                  <a:ext uri="{FF2B5EF4-FFF2-40B4-BE49-F238E27FC236}">
                    <a16:creationId xmlns:a16="http://schemas.microsoft.com/office/drawing/2014/main" id="{1BC90E39-18CD-CD4B-ABD1-7FDDDE8A2B59}"/>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7" name="Rectangle 336">
                <a:extLst>
                  <a:ext uri="{FF2B5EF4-FFF2-40B4-BE49-F238E27FC236}">
                    <a16:creationId xmlns:a16="http://schemas.microsoft.com/office/drawing/2014/main" id="{3804D049-2143-D949-9ED5-C60CC0C94A3A}"/>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8" name="Rectangle 337">
                <a:extLst>
                  <a:ext uri="{FF2B5EF4-FFF2-40B4-BE49-F238E27FC236}">
                    <a16:creationId xmlns:a16="http://schemas.microsoft.com/office/drawing/2014/main" id="{A9FE2111-47EA-224C-A675-8668E4A8D42D}"/>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9" name="Rectangle 338">
                <a:extLst>
                  <a:ext uri="{FF2B5EF4-FFF2-40B4-BE49-F238E27FC236}">
                    <a16:creationId xmlns:a16="http://schemas.microsoft.com/office/drawing/2014/main" id="{DD71AF0A-BEB5-BE46-B782-B3D2BFE62722}"/>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0" name="Rectangle 339">
                <a:extLst>
                  <a:ext uri="{FF2B5EF4-FFF2-40B4-BE49-F238E27FC236}">
                    <a16:creationId xmlns:a16="http://schemas.microsoft.com/office/drawing/2014/main" id="{EB88DD66-C5BE-4341-BD25-1B5928BF0988}"/>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1" name="Rectangle 340">
                <a:extLst>
                  <a:ext uri="{FF2B5EF4-FFF2-40B4-BE49-F238E27FC236}">
                    <a16:creationId xmlns:a16="http://schemas.microsoft.com/office/drawing/2014/main" id="{A2C6FE0A-2349-8948-9D5E-76932B8F929D}"/>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2" name="Rectangle 341">
                <a:extLst>
                  <a:ext uri="{FF2B5EF4-FFF2-40B4-BE49-F238E27FC236}">
                    <a16:creationId xmlns:a16="http://schemas.microsoft.com/office/drawing/2014/main" id="{C543F54A-A83F-6544-821F-3073FBA6EA1D}"/>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3" name="Rectangle 342">
                <a:extLst>
                  <a:ext uri="{FF2B5EF4-FFF2-40B4-BE49-F238E27FC236}">
                    <a16:creationId xmlns:a16="http://schemas.microsoft.com/office/drawing/2014/main" id="{BCA4F168-B96E-DA40-A262-8C1A909D1B33}"/>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4" name="Rectangle 343">
                <a:extLst>
                  <a:ext uri="{FF2B5EF4-FFF2-40B4-BE49-F238E27FC236}">
                    <a16:creationId xmlns:a16="http://schemas.microsoft.com/office/drawing/2014/main" id="{C21C4972-ED10-3744-A644-531B5CEAE725}"/>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5" name="Rectangle 344">
                <a:extLst>
                  <a:ext uri="{FF2B5EF4-FFF2-40B4-BE49-F238E27FC236}">
                    <a16:creationId xmlns:a16="http://schemas.microsoft.com/office/drawing/2014/main" id="{49CA8A3F-8596-2E45-B756-FF3953ED751D}"/>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6" name="Rectangle 345">
                <a:extLst>
                  <a:ext uri="{FF2B5EF4-FFF2-40B4-BE49-F238E27FC236}">
                    <a16:creationId xmlns:a16="http://schemas.microsoft.com/office/drawing/2014/main" id="{6DDABD53-E46F-EF45-AA77-FA76BF20BC05}"/>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47" name="Group 346">
                <a:extLst>
                  <a:ext uri="{FF2B5EF4-FFF2-40B4-BE49-F238E27FC236}">
                    <a16:creationId xmlns:a16="http://schemas.microsoft.com/office/drawing/2014/main" id="{76BB70B3-65B6-3B45-A9BF-AA308FC00AC4}"/>
                  </a:ext>
                </a:extLst>
              </p:cNvPr>
              <p:cNvGrpSpPr/>
              <p:nvPr/>
            </p:nvGrpSpPr>
            <p:grpSpPr>
              <a:xfrm>
                <a:off x="1017718" y="1074626"/>
                <a:ext cx="914400" cy="2609590"/>
                <a:chOff x="1017718" y="1074626"/>
                <a:chExt cx="914400" cy="2609590"/>
              </a:xfrm>
            </p:grpSpPr>
            <p:sp>
              <p:nvSpPr>
                <p:cNvPr id="348" name="Freeform 347">
                  <a:extLst>
                    <a:ext uri="{FF2B5EF4-FFF2-40B4-BE49-F238E27FC236}">
                      <a16:creationId xmlns:a16="http://schemas.microsoft.com/office/drawing/2014/main" id="{C2FEED83-4278-154E-81C6-720D8A1E4BEC}"/>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9" name="Freeform 348">
                  <a:extLst>
                    <a:ext uri="{FF2B5EF4-FFF2-40B4-BE49-F238E27FC236}">
                      <a16:creationId xmlns:a16="http://schemas.microsoft.com/office/drawing/2014/main" id="{7F8633DB-2014-C942-832B-3CC5E963155C}"/>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0" name="Freeform 349">
                  <a:extLst>
                    <a:ext uri="{FF2B5EF4-FFF2-40B4-BE49-F238E27FC236}">
                      <a16:creationId xmlns:a16="http://schemas.microsoft.com/office/drawing/2014/main" id="{98334079-80CC-0940-A98B-27F06A9E554A}"/>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1" name="Freeform 350">
                  <a:extLst>
                    <a:ext uri="{FF2B5EF4-FFF2-40B4-BE49-F238E27FC236}">
                      <a16:creationId xmlns:a16="http://schemas.microsoft.com/office/drawing/2014/main" id="{F5C9EDA5-751C-A346-BF66-474D5818D4FE}"/>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2" name="Freeform 351">
                  <a:extLst>
                    <a:ext uri="{FF2B5EF4-FFF2-40B4-BE49-F238E27FC236}">
                      <a16:creationId xmlns:a16="http://schemas.microsoft.com/office/drawing/2014/main" id="{EF2D2705-6C30-6D48-B56B-9D514D56DA81}"/>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3" name="Freeform 352">
                  <a:extLst>
                    <a:ext uri="{FF2B5EF4-FFF2-40B4-BE49-F238E27FC236}">
                      <a16:creationId xmlns:a16="http://schemas.microsoft.com/office/drawing/2014/main" id="{CDD979C2-7D5D-3F47-A1A6-8DBFA3EBCBD7}"/>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65" name="Group 264">
              <a:extLst>
                <a:ext uri="{FF2B5EF4-FFF2-40B4-BE49-F238E27FC236}">
                  <a16:creationId xmlns:a16="http://schemas.microsoft.com/office/drawing/2014/main" id="{6C79148C-3A50-9F4D-9603-486EE8660381}"/>
                </a:ext>
              </a:extLst>
            </p:cNvPr>
            <p:cNvGrpSpPr/>
            <p:nvPr/>
          </p:nvGrpSpPr>
          <p:grpSpPr>
            <a:xfrm>
              <a:off x="4110383" y="2678639"/>
              <a:ext cx="917863" cy="2602280"/>
              <a:chOff x="3499959" y="1036532"/>
              <a:chExt cx="917863" cy="2602280"/>
            </a:xfrm>
          </p:grpSpPr>
          <p:sp>
            <p:nvSpPr>
              <p:cNvPr id="307" name="Rectangle 306">
                <a:extLst>
                  <a:ext uri="{FF2B5EF4-FFF2-40B4-BE49-F238E27FC236}">
                    <a16:creationId xmlns:a16="http://schemas.microsoft.com/office/drawing/2014/main" id="{FABE2194-F7B9-2E42-A5A9-DFE20B8DBB32}"/>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8" name="Rectangle 307">
                <a:extLst>
                  <a:ext uri="{FF2B5EF4-FFF2-40B4-BE49-F238E27FC236}">
                    <a16:creationId xmlns:a16="http://schemas.microsoft.com/office/drawing/2014/main" id="{D326B12F-B5F6-5549-8612-C4C5DE12EEC2}"/>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9" name="Rectangle 308">
                <a:extLst>
                  <a:ext uri="{FF2B5EF4-FFF2-40B4-BE49-F238E27FC236}">
                    <a16:creationId xmlns:a16="http://schemas.microsoft.com/office/drawing/2014/main" id="{4E45E490-73D7-CA4D-B80E-8EF9A4BC7418}"/>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0" name="Rectangle 309">
                <a:extLst>
                  <a:ext uri="{FF2B5EF4-FFF2-40B4-BE49-F238E27FC236}">
                    <a16:creationId xmlns:a16="http://schemas.microsoft.com/office/drawing/2014/main" id="{F005C6AD-331F-FA4C-8648-0DFC0BF00C7B}"/>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11" name="Rectangle 310">
                <a:extLst>
                  <a:ext uri="{FF2B5EF4-FFF2-40B4-BE49-F238E27FC236}">
                    <a16:creationId xmlns:a16="http://schemas.microsoft.com/office/drawing/2014/main" id="{1304F943-8231-4049-AF2B-B64546955BAD}"/>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2" name="Rectangle 311">
                <a:extLst>
                  <a:ext uri="{FF2B5EF4-FFF2-40B4-BE49-F238E27FC236}">
                    <a16:creationId xmlns:a16="http://schemas.microsoft.com/office/drawing/2014/main" id="{B07F6E70-A5B3-9244-A945-CBCF8DAC852A}"/>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3" name="Rectangle 312">
                <a:extLst>
                  <a:ext uri="{FF2B5EF4-FFF2-40B4-BE49-F238E27FC236}">
                    <a16:creationId xmlns:a16="http://schemas.microsoft.com/office/drawing/2014/main" id="{DFB2D73F-2339-B345-96E6-6E1A8F5524FA}"/>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4" name="Rectangle 313">
                <a:extLst>
                  <a:ext uri="{FF2B5EF4-FFF2-40B4-BE49-F238E27FC236}">
                    <a16:creationId xmlns:a16="http://schemas.microsoft.com/office/drawing/2014/main" id="{7F344CDA-71DF-6746-9911-602F9D90F011}"/>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5" name="Rectangle 314">
                <a:extLst>
                  <a:ext uri="{FF2B5EF4-FFF2-40B4-BE49-F238E27FC236}">
                    <a16:creationId xmlns:a16="http://schemas.microsoft.com/office/drawing/2014/main" id="{88894EDA-D23C-B847-A1E8-5E14029165BD}"/>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6" name="Rectangle 315">
                <a:extLst>
                  <a:ext uri="{FF2B5EF4-FFF2-40B4-BE49-F238E27FC236}">
                    <a16:creationId xmlns:a16="http://schemas.microsoft.com/office/drawing/2014/main" id="{E2CEE149-71C1-794C-B098-AC8DB433640B}"/>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7" name="Rectangle 316">
                <a:extLst>
                  <a:ext uri="{FF2B5EF4-FFF2-40B4-BE49-F238E27FC236}">
                    <a16:creationId xmlns:a16="http://schemas.microsoft.com/office/drawing/2014/main" id="{79E9D80E-7DAA-654C-B5F4-EFF16C513BDC}"/>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8" name="Rectangle 317">
                <a:extLst>
                  <a:ext uri="{FF2B5EF4-FFF2-40B4-BE49-F238E27FC236}">
                    <a16:creationId xmlns:a16="http://schemas.microsoft.com/office/drawing/2014/main" id="{BFA99ECF-2BA2-064D-B5BF-3465BFE1A12C}"/>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19" name="Group 318">
                <a:extLst>
                  <a:ext uri="{FF2B5EF4-FFF2-40B4-BE49-F238E27FC236}">
                    <a16:creationId xmlns:a16="http://schemas.microsoft.com/office/drawing/2014/main" id="{21DF1CF7-09FF-7C43-A2FC-13A289D1DD66}"/>
                  </a:ext>
                </a:extLst>
              </p:cNvPr>
              <p:cNvGrpSpPr/>
              <p:nvPr/>
            </p:nvGrpSpPr>
            <p:grpSpPr>
              <a:xfrm>
                <a:off x="3499959" y="1036532"/>
                <a:ext cx="914400" cy="2602280"/>
                <a:chOff x="3499959" y="1036532"/>
                <a:chExt cx="914400" cy="2602280"/>
              </a:xfrm>
            </p:grpSpPr>
            <p:sp>
              <p:nvSpPr>
                <p:cNvPr id="320" name="Freeform 319">
                  <a:extLst>
                    <a:ext uri="{FF2B5EF4-FFF2-40B4-BE49-F238E27FC236}">
                      <a16:creationId xmlns:a16="http://schemas.microsoft.com/office/drawing/2014/main" id="{125254C5-C674-E947-81CF-49DB9D66FD55}"/>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1" name="Freeform 320">
                  <a:extLst>
                    <a:ext uri="{FF2B5EF4-FFF2-40B4-BE49-F238E27FC236}">
                      <a16:creationId xmlns:a16="http://schemas.microsoft.com/office/drawing/2014/main" id="{C995F41C-9388-9A42-8188-17D0A17BE267}"/>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22" name="Freeform 321">
                  <a:extLst>
                    <a:ext uri="{FF2B5EF4-FFF2-40B4-BE49-F238E27FC236}">
                      <a16:creationId xmlns:a16="http://schemas.microsoft.com/office/drawing/2014/main" id="{57CC388C-2F06-654C-9535-76485E7615E4}"/>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266" name="Freeform 265">
              <a:extLst>
                <a:ext uri="{FF2B5EF4-FFF2-40B4-BE49-F238E27FC236}">
                  <a16:creationId xmlns:a16="http://schemas.microsoft.com/office/drawing/2014/main" id="{CEA51301-ADC2-DD45-8727-132C3C2BA3AD}"/>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7" name="Right Arrow 266">
              <a:extLst>
                <a:ext uri="{FF2B5EF4-FFF2-40B4-BE49-F238E27FC236}">
                  <a16:creationId xmlns:a16="http://schemas.microsoft.com/office/drawing/2014/main" id="{2FB57060-25CD-3241-9A14-A0FEC0FF2C78}"/>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68" name="Right Arrow 267">
              <a:extLst>
                <a:ext uri="{FF2B5EF4-FFF2-40B4-BE49-F238E27FC236}">
                  <a16:creationId xmlns:a16="http://schemas.microsoft.com/office/drawing/2014/main" id="{EA80606D-C172-1B4E-8C5C-74DDF3C65CBB}"/>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9" name="Right Arrow 268">
              <a:extLst>
                <a:ext uri="{FF2B5EF4-FFF2-40B4-BE49-F238E27FC236}">
                  <a16:creationId xmlns:a16="http://schemas.microsoft.com/office/drawing/2014/main" id="{6D51425C-D2D1-524A-B71F-0B3EE8CACB70}"/>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70" name="Group 269">
              <a:extLst>
                <a:ext uri="{FF2B5EF4-FFF2-40B4-BE49-F238E27FC236}">
                  <a16:creationId xmlns:a16="http://schemas.microsoft.com/office/drawing/2014/main" id="{90179A76-F67D-F147-BDF5-C2BB80B57A8D}"/>
                </a:ext>
              </a:extLst>
            </p:cNvPr>
            <p:cNvGrpSpPr/>
            <p:nvPr/>
          </p:nvGrpSpPr>
          <p:grpSpPr>
            <a:xfrm>
              <a:off x="9581446" y="3313599"/>
              <a:ext cx="1027522" cy="768068"/>
              <a:chOff x="9522764" y="1731397"/>
              <a:chExt cx="1027522" cy="768068"/>
            </a:xfrm>
          </p:grpSpPr>
          <p:sp>
            <p:nvSpPr>
              <p:cNvPr id="305" name="Oval 304">
                <a:extLst>
                  <a:ext uri="{FF2B5EF4-FFF2-40B4-BE49-F238E27FC236}">
                    <a16:creationId xmlns:a16="http://schemas.microsoft.com/office/drawing/2014/main" id="{8DB54FEF-2E43-114C-BB29-66FC3051ECF2}"/>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6" name="Oval 305">
                <a:extLst>
                  <a:ext uri="{FF2B5EF4-FFF2-40B4-BE49-F238E27FC236}">
                    <a16:creationId xmlns:a16="http://schemas.microsoft.com/office/drawing/2014/main" id="{D5643651-C81D-7344-90D9-07D06B0B94F4}"/>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1" name="TextBox 270">
              <a:extLst>
                <a:ext uri="{FF2B5EF4-FFF2-40B4-BE49-F238E27FC236}">
                  <a16:creationId xmlns:a16="http://schemas.microsoft.com/office/drawing/2014/main" id="{C7DA56AF-74ED-2B42-BA9B-48A1BB7F7AFF}"/>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272" name="TextBox 271">
              <a:extLst>
                <a:ext uri="{FF2B5EF4-FFF2-40B4-BE49-F238E27FC236}">
                  <a16:creationId xmlns:a16="http://schemas.microsoft.com/office/drawing/2014/main" id="{89EF1359-D0C9-CD49-8B92-E8A2A021A679}"/>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273" name="TextBox 272">
              <a:extLst>
                <a:ext uri="{FF2B5EF4-FFF2-40B4-BE49-F238E27FC236}">
                  <a16:creationId xmlns:a16="http://schemas.microsoft.com/office/drawing/2014/main" id="{0BF319A8-D1F1-804E-B942-7C517964302B}"/>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274" name="TextBox 273">
              <a:extLst>
                <a:ext uri="{FF2B5EF4-FFF2-40B4-BE49-F238E27FC236}">
                  <a16:creationId xmlns:a16="http://schemas.microsoft.com/office/drawing/2014/main" id="{B4E3D546-EB12-1340-9E8D-9E0F3BD4F5F8}"/>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275" name="TextBox 274">
              <a:extLst>
                <a:ext uri="{FF2B5EF4-FFF2-40B4-BE49-F238E27FC236}">
                  <a16:creationId xmlns:a16="http://schemas.microsoft.com/office/drawing/2014/main" id="{1123D8E7-A9DE-8B4C-B8A7-31AED4AE9C08}"/>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276" name="TextBox 275">
              <a:extLst>
                <a:ext uri="{FF2B5EF4-FFF2-40B4-BE49-F238E27FC236}">
                  <a16:creationId xmlns:a16="http://schemas.microsoft.com/office/drawing/2014/main" id="{836E8124-B11D-754C-915C-063018078CBE}"/>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277" name="TextBox 276">
              <a:extLst>
                <a:ext uri="{FF2B5EF4-FFF2-40B4-BE49-F238E27FC236}">
                  <a16:creationId xmlns:a16="http://schemas.microsoft.com/office/drawing/2014/main" id="{D3A9A32F-3A23-914B-9E17-7E17E6553493}"/>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278" name="U-Turn Arrow 277">
              <a:extLst>
                <a:ext uri="{FF2B5EF4-FFF2-40B4-BE49-F238E27FC236}">
                  <a16:creationId xmlns:a16="http://schemas.microsoft.com/office/drawing/2014/main" id="{7F65A97D-5EEB-4D4B-A1F5-14B468E7AFE5}"/>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nvGrpSpPr>
            <p:cNvPr id="279" name="Group 278">
              <a:extLst>
                <a:ext uri="{FF2B5EF4-FFF2-40B4-BE49-F238E27FC236}">
                  <a16:creationId xmlns:a16="http://schemas.microsoft.com/office/drawing/2014/main" id="{72926AFF-6F1C-5145-A76E-4F5EBB74F051}"/>
                </a:ext>
              </a:extLst>
            </p:cNvPr>
            <p:cNvGrpSpPr/>
            <p:nvPr/>
          </p:nvGrpSpPr>
          <p:grpSpPr>
            <a:xfrm>
              <a:off x="3477954" y="2673697"/>
              <a:ext cx="461081" cy="369332"/>
              <a:chOff x="2248581" y="1187751"/>
              <a:chExt cx="461081" cy="369332"/>
            </a:xfrm>
          </p:grpSpPr>
          <p:sp>
            <p:nvSpPr>
              <p:cNvPr id="303" name="Rectangle 302">
                <a:extLst>
                  <a:ext uri="{FF2B5EF4-FFF2-40B4-BE49-F238E27FC236}">
                    <a16:creationId xmlns:a16="http://schemas.microsoft.com/office/drawing/2014/main" id="{A9F1410A-75A0-B148-AAFC-E5495D03F3B8}"/>
                  </a:ext>
                </a:extLst>
              </p:cNvPr>
              <p:cNvSpPr/>
              <p:nvPr/>
            </p:nvSpPr>
            <p:spPr>
              <a:xfrm>
                <a:off x="2248581" y="1280977"/>
                <a:ext cx="182880" cy="182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4" name="TextBox 303">
                <a:extLst>
                  <a:ext uri="{FF2B5EF4-FFF2-40B4-BE49-F238E27FC236}">
                    <a16:creationId xmlns:a16="http://schemas.microsoft.com/office/drawing/2014/main" id="{381690C0-18BE-4041-BDC9-0DF8A639CFCA}"/>
                  </a:ext>
                </a:extLst>
              </p:cNvPr>
              <p:cNvSpPr txBox="1"/>
              <p:nvPr/>
            </p:nvSpPr>
            <p:spPr>
              <a:xfrm>
                <a:off x="2391946" y="1187751"/>
                <a:ext cx="317716" cy="369332"/>
              </a:xfrm>
              <a:prstGeom prst="rect">
                <a:avLst/>
              </a:prstGeom>
              <a:noFill/>
            </p:spPr>
            <p:txBody>
              <a:bodyPr wrap="none" rtlCol="0">
                <a:spAutoFit/>
              </a:bodyPr>
              <a:lstStyle/>
              <a:p>
                <a:r>
                  <a:rPr lang="en-GB" dirty="0"/>
                  <a:t>A</a:t>
                </a:r>
              </a:p>
            </p:txBody>
          </p:sp>
        </p:grpSp>
        <p:grpSp>
          <p:nvGrpSpPr>
            <p:cNvPr id="280" name="Group 279">
              <a:extLst>
                <a:ext uri="{FF2B5EF4-FFF2-40B4-BE49-F238E27FC236}">
                  <a16:creationId xmlns:a16="http://schemas.microsoft.com/office/drawing/2014/main" id="{7D24865C-B887-774D-A88E-5ABAE6FE8CF9}"/>
                </a:ext>
              </a:extLst>
            </p:cNvPr>
            <p:cNvGrpSpPr/>
            <p:nvPr/>
          </p:nvGrpSpPr>
          <p:grpSpPr>
            <a:xfrm>
              <a:off x="3477954" y="2947839"/>
              <a:ext cx="450661" cy="369332"/>
              <a:chOff x="2248581" y="1458965"/>
              <a:chExt cx="450661" cy="369332"/>
            </a:xfrm>
          </p:grpSpPr>
          <p:sp>
            <p:nvSpPr>
              <p:cNvPr id="301" name="Rectangle 300">
                <a:extLst>
                  <a:ext uri="{FF2B5EF4-FFF2-40B4-BE49-F238E27FC236}">
                    <a16:creationId xmlns:a16="http://schemas.microsoft.com/office/drawing/2014/main" id="{CFF09483-EEED-8B45-9D93-FC5049A9A73C}"/>
                  </a:ext>
                </a:extLst>
              </p:cNvPr>
              <p:cNvSpPr/>
              <p:nvPr/>
            </p:nvSpPr>
            <p:spPr>
              <a:xfrm>
                <a:off x="2248581" y="1552191"/>
                <a:ext cx="182880" cy="18288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2" name="TextBox 301">
                <a:extLst>
                  <a:ext uri="{FF2B5EF4-FFF2-40B4-BE49-F238E27FC236}">
                    <a16:creationId xmlns:a16="http://schemas.microsoft.com/office/drawing/2014/main" id="{A767562B-D145-E545-A8B9-91044C4E7A14}"/>
                  </a:ext>
                </a:extLst>
              </p:cNvPr>
              <p:cNvSpPr txBox="1"/>
              <p:nvPr/>
            </p:nvSpPr>
            <p:spPr>
              <a:xfrm>
                <a:off x="2402366" y="1458965"/>
                <a:ext cx="296876" cy="369332"/>
              </a:xfrm>
              <a:prstGeom prst="rect">
                <a:avLst/>
              </a:prstGeom>
              <a:noFill/>
            </p:spPr>
            <p:txBody>
              <a:bodyPr wrap="none" rtlCol="0">
                <a:spAutoFit/>
              </a:bodyPr>
              <a:lstStyle/>
              <a:p>
                <a:r>
                  <a:rPr lang="en-GB" dirty="0"/>
                  <a:t>T</a:t>
                </a:r>
              </a:p>
            </p:txBody>
          </p:sp>
        </p:grpSp>
        <p:grpSp>
          <p:nvGrpSpPr>
            <p:cNvPr id="281" name="Group 280">
              <a:extLst>
                <a:ext uri="{FF2B5EF4-FFF2-40B4-BE49-F238E27FC236}">
                  <a16:creationId xmlns:a16="http://schemas.microsoft.com/office/drawing/2014/main" id="{C6E6EE2F-E9D1-3547-98BB-7139C344BA48}"/>
                </a:ext>
              </a:extLst>
            </p:cNvPr>
            <p:cNvGrpSpPr/>
            <p:nvPr/>
          </p:nvGrpSpPr>
          <p:grpSpPr>
            <a:xfrm>
              <a:off x="2972116" y="2786894"/>
              <a:ext cx="467493" cy="369332"/>
              <a:chOff x="2248581" y="635397"/>
              <a:chExt cx="467493" cy="369332"/>
            </a:xfrm>
          </p:grpSpPr>
          <p:sp>
            <p:nvSpPr>
              <p:cNvPr id="299" name="Rectangle 298">
                <a:extLst>
                  <a:ext uri="{FF2B5EF4-FFF2-40B4-BE49-F238E27FC236}">
                    <a16:creationId xmlns:a16="http://schemas.microsoft.com/office/drawing/2014/main" id="{73E737F5-AF5E-C548-A92E-CEF36B98449C}"/>
                  </a:ext>
                </a:extLst>
              </p:cNvPr>
              <p:cNvSpPr/>
              <p:nvPr/>
            </p:nvSpPr>
            <p:spPr>
              <a:xfrm>
                <a:off x="2248581" y="728623"/>
                <a:ext cx="182880" cy="1828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0" name="TextBox 299">
                <a:extLst>
                  <a:ext uri="{FF2B5EF4-FFF2-40B4-BE49-F238E27FC236}">
                    <a16:creationId xmlns:a16="http://schemas.microsoft.com/office/drawing/2014/main" id="{2B393B51-F996-F446-AB11-3B9182888E7F}"/>
                  </a:ext>
                </a:extLst>
              </p:cNvPr>
              <p:cNvSpPr txBox="1"/>
              <p:nvPr/>
            </p:nvSpPr>
            <p:spPr>
              <a:xfrm>
                <a:off x="2385534" y="635397"/>
                <a:ext cx="330540" cy="369332"/>
              </a:xfrm>
              <a:prstGeom prst="rect">
                <a:avLst/>
              </a:prstGeom>
              <a:noFill/>
            </p:spPr>
            <p:txBody>
              <a:bodyPr wrap="none" rtlCol="0">
                <a:spAutoFit/>
              </a:bodyPr>
              <a:lstStyle/>
              <a:p>
                <a:r>
                  <a:rPr lang="en-GB" dirty="0"/>
                  <a:t>G</a:t>
                </a:r>
              </a:p>
            </p:txBody>
          </p:sp>
        </p:grpSp>
        <p:grpSp>
          <p:nvGrpSpPr>
            <p:cNvPr id="282" name="Group 281">
              <a:extLst>
                <a:ext uri="{FF2B5EF4-FFF2-40B4-BE49-F238E27FC236}">
                  <a16:creationId xmlns:a16="http://schemas.microsoft.com/office/drawing/2014/main" id="{E98F5CBF-4B75-2B43-A162-3886F3C1FA84}"/>
                </a:ext>
              </a:extLst>
            </p:cNvPr>
            <p:cNvGrpSpPr/>
            <p:nvPr/>
          </p:nvGrpSpPr>
          <p:grpSpPr>
            <a:xfrm>
              <a:off x="2972116" y="3061036"/>
              <a:ext cx="456272" cy="369332"/>
              <a:chOff x="2248581" y="889960"/>
              <a:chExt cx="456272" cy="369332"/>
            </a:xfrm>
          </p:grpSpPr>
          <p:sp>
            <p:nvSpPr>
              <p:cNvPr id="297" name="Rectangle 296">
                <a:extLst>
                  <a:ext uri="{FF2B5EF4-FFF2-40B4-BE49-F238E27FC236}">
                    <a16:creationId xmlns:a16="http://schemas.microsoft.com/office/drawing/2014/main" id="{75328621-CC27-9647-BE16-43A5B9D95A07}"/>
                  </a:ext>
                </a:extLst>
              </p:cNvPr>
              <p:cNvSpPr/>
              <p:nvPr/>
            </p:nvSpPr>
            <p:spPr>
              <a:xfrm>
                <a:off x="2248581" y="983186"/>
                <a:ext cx="182880" cy="18288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98" name="TextBox 297">
                <a:extLst>
                  <a:ext uri="{FF2B5EF4-FFF2-40B4-BE49-F238E27FC236}">
                    <a16:creationId xmlns:a16="http://schemas.microsoft.com/office/drawing/2014/main" id="{69F29653-A824-CF4B-A770-B84625CA04B2}"/>
                  </a:ext>
                </a:extLst>
              </p:cNvPr>
              <p:cNvSpPr txBox="1"/>
              <p:nvPr/>
            </p:nvSpPr>
            <p:spPr>
              <a:xfrm>
                <a:off x="2396755" y="889960"/>
                <a:ext cx="308098" cy="369332"/>
              </a:xfrm>
              <a:prstGeom prst="rect">
                <a:avLst/>
              </a:prstGeom>
              <a:noFill/>
            </p:spPr>
            <p:txBody>
              <a:bodyPr wrap="none" rtlCol="0">
                <a:spAutoFit/>
              </a:bodyPr>
              <a:lstStyle/>
              <a:p>
                <a:r>
                  <a:rPr lang="en-GB" dirty="0"/>
                  <a:t>C</a:t>
                </a:r>
              </a:p>
            </p:txBody>
          </p:sp>
        </p:grpSp>
        <p:grpSp>
          <p:nvGrpSpPr>
            <p:cNvPr id="283" name="Group 282">
              <a:extLst>
                <a:ext uri="{FF2B5EF4-FFF2-40B4-BE49-F238E27FC236}">
                  <a16:creationId xmlns:a16="http://schemas.microsoft.com/office/drawing/2014/main" id="{8FA4CD3A-5A74-B543-9083-4D7DE547CB0A}"/>
                </a:ext>
              </a:extLst>
            </p:cNvPr>
            <p:cNvGrpSpPr/>
            <p:nvPr/>
          </p:nvGrpSpPr>
          <p:grpSpPr>
            <a:xfrm>
              <a:off x="3477954" y="3221981"/>
              <a:ext cx="468294" cy="369332"/>
              <a:chOff x="2248581" y="1731965"/>
              <a:chExt cx="468294" cy="369332"/>
            </a:xfrm>
          </p:grpSpPr>
          <p:sp>
            <p:nvSpPr>
              <p:cNvPr id="295" name="Rectangle 294">
                <a:extLst>
                  <a:ext uri="{FF2B5EF4-FFF2-40B4-BE49-F238E27FC236}">
                    <a16:creationId xmlns:a16="http://schemas.microsoft.com/office/drawing/2014/main" id="{9562B3E1-4097-BE41-ADE5-21D44BAD66EC}"/>
                  </a:ext>
                </a:extLst>
              </p:cNvPr>
              <p:cNvSpPr/>
              <p:nvPr/>
            </p:nvSpPr>
            <p:spPr>
              <a:xfrm>
                <a:off x="2248581" y="1825191"/>
                <a:ext cx="182880" cy="18288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6" name="TextBox 295">
                <a:extLst>
                  <a:ext uri="{FF2B5EF4-FFF2-40B4-BE49-F238E27FC236}">
                    <a16:creationId xmlns:a16="http://schemas.microsoft.com/office/drawing/2014/main" id="{A553685E-99DB-244B-A5BB-E724D64D0038}"/>
                  </a:ext>
                </a:extLst>
              </p:cNvPr>
              <p:cNvSpPr txBox="1"/>
              <p:nvPr/>
            </p:nvSpPr>
            <p:spPr>
              <a:xfrm>
                <a:off x="2384733" y="1731965"/>
                <a:ext cx="332142" cy="369332"/>
              </a:xfrm>
              <a:prstGeom prst="rect">
                <a:avLst/>
              </a:prstGeom>
              <a:noFill/>
            </p:spPr>
            <p:txBody>
              <a:bodyPr wrap="none" rtlCol="0">
                <a:spAutoFit/>
              </a:bodyPr>
              <a:lstStyle/>
              <a:p>
                <a:r>
                  <a:rPr lang="en-GB" dirty="0"/>
                  <a:t>U</a:t>
                </a:r>
              </a:p>
            </p:txBody>
          </p:sp>
        </p:grpSp>
        <p:sp>
          <p:nvSpPr>
            <p:cNvPr id="284" name="TextBox 283">
              <a:extLst>
                <a:ext uri="{FF2B5EF4-FFF2-40B4-BE49-F238E27FC236}">
                  <a16:creationId xmlns:a16="http://schemas.microsoft.com/office/drawing/2014/main" id="{B8BB1AD3-79AE-7D4E-B462-DE6A51CF079A}"/>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285" name="Right Arrow 284">
              <a:extLst>
                <a:ext uri="{FF2B5EF4-FFF2-40B4-BE49-F238E27FC236}">
                  <a16:creationId xmlns:a16="http://schemas.microsoft.com/office/drawing/2014/main" id="{7C8969A1-1BEE-9844-9BDC-0AEF7C40332C}"/>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86" name="TextBox 285">
              <a:extLst>
                <a:ext uri="{FF2B5EF4-FFF2-40B4-BE49-F238E27FC236}">
                  <a16:creationId xmlns:a16="http://schemas.microsoft.com/office/drawing/2014/main" id="{E9B83286-03F8-A748-A447-C4D0615BE847}"/>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287" name="Curved Connector 286">
              <a:extLst>
                <a:ext uri="{FF2B5EF4-FFF2-40B4-BE49-F238E27FC236}">
                  <a16:creationId xmlns:a16="http://schemas.microsoft.com/office/drawing/2014/main" id="{A8DCE139-82F3-594B-83A7-65449CF32506}"/>
                </a:ext>
              </a:extLst>
            </p:cNvPr>
            <p:cNvCxnSpPr>
              <a:cxnSpLocks/>
              <a:stCxn id="305"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8" name="Curved Connector 287">
              <a:extLst>
                <a:ext uri="{FF2B5EF4-FFF2-40B4-BE49-F238E27FC236}">
                  <a16:creationId xmlns:a16="http://schemas.microsoft.com/office/drawing/2014/main" id="{8EEF8716-C675-2048-9A02-8C76EA871FFA}"/>
                </a:ext>
              </a:extLst>
            </p:cNvPr>
            <p:cNvCxnSpPr>
              <a:cxnSpLocks/>
              <a:stCxn id="305"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9" name="Curved Connector 288">
              <a:extLst>
                <a:ext uri="{FF2B5EF4-FFF2-40B4-BE49-F238E27FC236}">
                  <a16:creationId xmlns:a16="http://schemas.microsoft.com/office/drawing/2014/main" id="{82CA82E0-D878-5348-9173-D98249052F94}"/>
                </a:ext>
              </a:extLst>
            </p:cNvPr>
            <p:cNvCxnSpPr>
              <a:cxnSpLocks/>
              <a:endCxn id="305"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0" name="Curved Connector 289">
              <a:extLst>
                <a:ext uri="{FF2B5EF4-FFF2-40B4-BE49-F238E27FC236}">
                  <a16:creationId xmlns:a16="http://schemas.microsoft.com/office/drawing/2014/main" id="{2369FEC9-3511-E449-AE08-D7B25FBB422F}"/>
                </a:ext>
              </a:extLst>
            </p:cNvPr>
            <p:cNvCxnSpPr>
              <a:cxnSpLocks/>
              <a:stCxn id="305"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1" name="Curved Connector 290">
              <a:extLst>
                <a:ext uri="{FF2B5EF4-FFF2-40B4-BE49-F238E27FC236}">
                  <a16:creationId xmlns:a16="http://schemas.microsoft.com/office/drawing/2014/main" id="{5F05F222-F4E5-3146-B6A1-AC769D14C25C}"/>
                </a:ext>
              </a:extLst>
            </p:cNvPr>
            <p:cNvCxnSpPr>
              <a:cxnSpLocks/>
              <a:stCxn id="305"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2" name="Curved Connector 291">
              <a:extLst>
                <a:ext uri="{FF2B5EF4-FFF2-40B4-BE49-F238E27FC236}">
                  <a16:creationId xmlns:a16="http://schemas.microsoft.com/office/drawing/2014/main" id="{18C33AA4-D52A-D845-83EB-C9A603B50962}"/>
                </a:ext>
              </a:extLst>
            </p:cNvPr>
            <p:cNvCxnSpPr>
              <a:cxnSpLocks/>
              <a:endCxn id="305"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3" name="Curved Connector 292">
              <a:extLst>
                <a:ext uri="{FF2B5EF4-FFF2-40B4-BE49-F238E27FC236}">
                  <a16:creationId xmlns:a16="http://schemas.microsoft.com/office/drawing/2014/main" id="{D8E4CD4E-0F0F-864D-ADAB-64B02B433E35}"/>
                </a:ext>
              </a:extLst>
            </p:cNvPr>
            <p:cNvCxnSpPr>
              <a:cxnSpLocks/>
              <a:stCxn id="305"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4" name="Curved Connector 293">
              <a:extLst>
                <a:ext uri="{FF2B5EF4-FFF2-40B4-BE49-F238E27FC236}">
                  <a16:creationId xmlns:a16="http://schemas.microsoft.com/office/drawing/2014/main" id="{8E7E385D-EC16-A541-BC39-23D7F937C14E}"/>
                </a:ext>
              </a:extLst>
            </p:cNvPr>
            <p:cNvCxnSpPr>
              <a:cxnSpLocks/>
              <a:endCxn id="305"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6" name="Rounded Rectangle 5">
            <a:extLst>
              <a:ext uri="{FF2B5EF4-FFF2-40B4-BE49-F238E27FC236}">
                <a16:creationId xmlns:a16="http://schemas.microsoft.com/office/drawing/2014/main" id="{2804573D-2D0F-5947-BF80-9F1550881AD5}"/>
              </a:ext>
            </a:extLst>
          </p:cNvPr>
          <p:cNvSpPr/>
          <p:nvPr/>
        </p:nvSpPr>
        <p:spPr>
          <a:xfrm>
            <a:off x="838199" y="364140"/>
            <a:ext cx="6119593" cy="109728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4400" dirty="0"/>
              <a:t>Central Dogma of Biology</a:t>
            </a:r>
          </a:p>
        </p:txBody>
      </p:sp>
    </p:spTree>
    <p:extLst>
      <p:ext uri="{BB962C8B-B14F-4D97-AF65-F5344CB8AC3E}">
        <p14:creationId xmlns:p14="http://schemas.microsoft.com/office/powerpoint/2010/main" val="3734322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208BB6-C6D0-9146-AC2D-70C4185C6501}"/>
              </a:ext>
            </a:extLst>
          </p:cNvPr>
          <p:cNvSpPr>
            <a:spLocks noGrp="1"/>
          </p:cNvSpPr>
          <p:nvPr>
            <p:ph idx="1"/>
          </p:nvPr>
        </p:nvSpPr>
        <p:spPr>
          <a:xfrm>
            <a:off x="838200" y="1747805"/>
            <a:ext cx="10515600" cy="5106954"/>
          </a:xfrm>
        </p:spPr>
        <p:txBody>
          <a:bodyPr>
            <a:normAutofit/>
          </a:bodyPr>
          <a:lstStyle/>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endParaRPr lang="en-US" sz="2400" dirty="0"/>
          </a:p>
        </p:txBody>
      </p:sp>
      <p:sp>
        <p:nvSpPr>
          <p:cNvPr id="202" name="Content Placeholder 2">
            <a:extLst>
              <a:ext uri="{FF2B5EF4-FFF2-40B4-BE49-F238E27FC236}">
                <a16:creationId xmlns:a16="http://schemas.microsoft.com/office/drawing/2014/main" id="{DDE6A4C4-FB2A-7C49-9665-844A19BCDADB}"/>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Genes are transcribed into RNA (mRNAs)</a:t>
            </a:r>
          </a:p>
        </p:txBody>
      </p:sp>
      <p:pic>
        <p:nvPicPr>
          <p:cNvPr id="91" name="Picture 90" descr="A picture containing background pattern&#10;&#10;Description automatically generated">
            <a:extLst>
              <a:ext uri="{FF2B5EF4-FFF2-40B4-BE49-F238E27FC236}">
                <a16:creationId xmlns:a16="http://schemas.microsoft.com/office/drawing/2014/main" id="{CC9EAE7E-3DCA-744E-AD8F-E2ED5E9F2BC6}"/>
              </a:ext>
            </a:extLst>
          </p:cNvPr>
          <p:cNvPicPr>
            <a:picLocks noChangeAspect="1"/>
          </p:cNvPicPr>
          <p:nvPr/>
        </p:nvPicPr>
        <p:blipFill>
          <a:blip r:embed="rId2"/>
          <a:stretch>
            <a:fillRect/>
          </a:stretch>
        </p:blipFill>
        <p:spPr>
          <a:xfrm>
            <a:off x="9956951" y="296695"/>
            <a:ext cx="1949513" cy="550738"/>
          </a:xfrm>
          <a:prstGeom prst="rect">
            <a:avLst/>
          </a:prstGeom>
        </p:spPr>
      </p:pic>
      <p:sp>
        <p:nvSpPr>
          <p:cNvPr id="4" name="Slide Number Placeholder 3">
            <a:extLst>
              <a:ext uri="{FF2B5EF4-FFF2-40B4-BE49-F238E27FC236}">
                <a16:creationId xmlns:a16="http://schemas.microsoft.com/office/drawing/2014/main" id="{3AA072A6-9A5C-CE41-B0C2-39DC030464C8}"/>
              </a:ext>
            </a:extLst>
          </p:cNvPr>
          <p:cNvSpPr>
            <a:spLocks noGrp="1"/>
          </p:cNvSpPr>
          <p:nvPr>
            <p:ph type="sldNum" sz="quarter" idx="12"/>
          </p:nvPr>
        </p:nvSpPr>
        <p:spPr/>
        <p:txBody>
          <a:bodyPr/>
          <a:lstStyle/>
          <a:p>
            <a:fld id="{488F6B55-2FBF-E645-B561-8271EEC5CE3D}" type="slidenum">
              <a:rPr lang="en-GB" smtClean="0"/>
              <a:t>4</a:t>
            </a:fld>
            <a:endParaRPr lang="en-GB"/>
          </a:p>
        </p:txBody>
      </p:sp>
      <p:grpSp>
        <p:nvGrpSpPr>
          <p:cNvPr id="263" name="Group 262">
            <a:extLst>
              <a:ext uri="{FF2B5EF4-FFF2-40B4-BE49-F238E27FC236}">
                <a16:creationId xmlns:a16="http://schemas.microsoft.com/office/drawing/2014/main" id="{42EEC048-7ECD-0047-9095-FE7715205576}"/>
              </a:ext>
            </a:extLst>
          </p:cNvPr>
          <p:cNvGrpSpPr/>
          <p:nvPr/>
        </p:nvGrpSpPr>
        <p:grpSpPr>
          <a:xfrm>
            <a:off x="838200" y="2673697"/>
            <a:ext cx="9965174" cy="3172409"/>
            <a:chOff x="838200" y="2673697"/>
            <a:chExt cx="9965174" cy="3172409"/>
          </a:xfrm>
        </p:grpSpPr>
        <p:grpSp>
          <p:nvGrpSpPr>
            <p:cNvPr id="264" name="Group 263">
              <a:extLst>
                <a:ext uri="{FF2B5EF4-FFF2-40B4-BE49-F238E27FC236}">
                  <a16:creationId xmlns:a16="http://schemas.microsoft.com/office/drawing/2014/main" id="{32114BEC-F682-E346-892E-69D90F3D7735}"/>
                </a:ext>
              </a:extLst>
            </p:cNvPr>
            <p:cNvGrpSpPr/>
            <p:nvPr/>
          </p:nvGrpSpPr>
          <p:grpSpPr>
            <a:xfrm>
              <a:off x="1803234" y="2716733"/>
              <a:ext cx="914403" cy="2609590"/>
              <a:chOff x="1017715" y="1074626"/>
              <a:chExt cx="914403" cy="2609590"/>
            </a:xfrm>
          </p:grpSpPr>
          <p:sp>
            <p:nvSpPr>
              <p:cNvPr id="323" name="Rectangle 322">
                <a:extLst>
                  <a:ext uri="{FF2B5EF4-FFF2-40B4-BE49-F238E27FC236}">
                    <a16:creationId xmlns:a16="http://schemas.microsoft.com/office/drawing/2014/main" id="{65597B32-CBA9-C44C-BC24-8609F99638A3}"/>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4" name="Rectangle 323">
                <a:extLst>
                  <a:ext uri="{FF2B5EF4-FFF2-40B4-BE49-F238E27FC236}">
                    <a16:creationId xmlns:a16="http://schemas.microsoft.com/office/drawing/2014/main" id="{C1850FC6-75E2-B748-8240-2C249FB77502}"/>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5" name="Rectangle 324">
                <a:extLst>
                  <a:ext uri="{FF2B5EF4-FFF2-40B4-BE49-F238E27FC236}">
                    <a16:creationId xmlns:a16="http://schemas.microsoft.com/office/drawing/2014/main" id="{60166379-6B4A-9447-941B-8A8D1EF0966D}"/>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6" name="Rectangle 325">
                <a:extLst>
                  <a:ext uri="{FF2B5EF4-FFF2-40B4-BE49-F238E27FC236}">
                    <a16:creationId xmlns:a16="http://schemas.microsoft.com/office/drawing/2014/main" id="{57D3829E-C196-344D-8E18-46C26FD6BBF7}"/>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27" name="Rectangle 326">
                <a:extLst>
                  <a:ext uri="{FF2B5EF4-FFF2-40B4-BE49-F238E27FC236}">
                    <a16:creationId xmlns:a16="http://schemas.microsoft.com/office/drawing/2014/main" id="{BE5984B5-218F-E643-A3EF-5B1F28FD4C3E}"/>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8" name="Rectangle 327">
                <a:extLst>
                  <a:ext uri="{FF2B5EF4-FFF2-40B4-BE49-F238E27FC236}">
                    <a16:creationId xmlns:a16="http://schemas.microsoft.com/office/drawing/2014/main" id="{E16E8928-9640-1A43-8FE9-F07842E0D6D2}"/>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9" name="Rectangle 328">
                <a:extLst>
                  <a:ext uri="{FF2B5EF4-FFF2-40B4-BE49-F238E27FC236}">
                    <a16:creationId xmlns:a16="http://schemas.microsoft.com/office/drawing/2014/main" id="{28813A9D-24B3-7449-A61D-0C1551D05A88}"/>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0" name="Rectangle 329">
                <a:extLst>
                  <a:ext uri="{FF2B5EF4-FFF2-40B4-BE49-F238E27FC236}">
                    <a16:creationId xmlns:a16="http://schemas.microsoft.com/office/drawing/2014/main" id="{2261D838-4B2F-B143-8A1C-0DAAABE9DFCC}"/>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1" name="Rectangle 330">
                <a:extLst>
                  <a:ext uri="{FF2B5EF4-FFF2-40B4-BE49-F238E27FC236}">
                    <a16:creationId xmlns:a16="http://schemas.microsoft.com/office/drawing/2014/main" id="{7B6E5947-161D-7A45-B62D-87CFA0934764}"/>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2" name="Rectangle 331">
                <a:extLst>
                  <a:ext uri="{FF2B5EF4-FFF2-40B4-BE49-F238E27FC236}">
                    <a16:creationId xmlns:a16="http://schemas.microsoft.com/office/drawing/2014/main" id="{095661AB-2B75-B84B-81C9-4BC5E0ACCB21}"/>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3" name="Rectangle 332">
                <a:extLst>
                  <a:ext uri="{FF2B5EF4-FFF2-40B4-BE49-F238E27FC236}">
                    <a16:creationId xmlns:a16="http://schemas.microsoft.com/office/drawing/2014/main" id="{21DE0AF7-6D0A-2341-96CD-0D6463D8DB1A}"/>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4" name="Rectangle 333">
                <a:extLst>
                  <a:ext uri="{FF2B5EF4-FFF2-40B4-BE49-F238E27FC236}">
                    <a16:creationId xmlns:a16="http://schemas.microsoft.com/office/drawing/2014/main" id="{B84D86B2-1D3F-3346-AD20-643AE667039D}"/>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5" name="Rectangle 334">
                <a:extLst>
                  <a:ext uri="{FF2B5EF4-FFF2-40B4-BE49-F238E27FC236}">
                    <a16:creationId xmlns:a16="http://schemas.microsoft.com/office/drawing/2014/main" id="{75EDB0E2-CD54-1C4F-9C44-0DA597E225C8}"/>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6" name="Rectangle 335">
                <a:extLst>
                  <a:ext uri="{FF2B5EF4-FFF2-40B4-BE49-F238E27FC236}">
                    <a16:creationId xmlns:a16="http://schemas.microsoft.com/office/drawing/2014/main" id="{4174FDC1-4D27-9B46-B48A-CB5869BE7408}"/>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7" name="Rectangle 336">
                <a:extLst>
                  <a:ext uri="{FF2B5EF4-FFF2-40B4-BE49-F238E27FC236}">
                    <a16:creationId xmlns:a16="http://schemas.microsoft.com/office/drawing/2014/main" id="{7C067F4B-C295-704A-894A-106E8D7CB96B}"/>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8" name="Rectangle 337">
                <a:extLst>
                  <a:ext uri="{FF2B5EF4-FFF2-40B4-BE49-F238E27FC236}">
                    <a16:creationId xmlns:a16="http://schemas.microsoft.com/office/drawing/2014/main" id="{CA1AE5D0-66A5-1341-9F64-8C2B5A539CED}"/>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9" name="Rectangle 338">
                <a:extLst>
                  <a:ext uri="{FF2B5EF4-FFF2-40B4-BE49-F238E27FC236}">
                    <a16:creationId xmlns:a16="http://schemas.microsoft.com/office/drawing/2014/main" id="{2216A87A-383B-7A4D-A239-581FA6120A01}"/>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0" name="Rectangle 339">
                <a:extLst>
                  <a:ext uri="{FF2B5EF4-FFF2-40B4-BE49-F238E27FC236}">
                    <a16:creationId xmlns:a16="http://schemas.microsoft.com/office/drawing/2014/main" id="{6F69366E-E998-B040-9954-E7B1373C7F7B}"/>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1" name="Rectangle 340">
                <a:extLst>
                  <a:ext uri="{FF2B5EF4-FFF2-40B4-BE49-F238E27FC236}">
                    <a16:creationId xmlns:a16="http://schemas.microsoft.com/office/drawing/2014/main" id="{B353E05B-C823-2844-BC6C-2CDDB40883CC}"/>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2" name="Rectangle 341">
                <a:extLst>
                  <a:ext uri="{FF2B5EF4-FFF2-40B4-BE49-F238E27FC236}">
                    <a16:creationId xmlns:a16="http://schemas.microsoft.com/office/drawing/2014/main" id="{48DA6810-A68C-4040-9CF3-F9E8B14D0CB3}"/>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3" name="Rectangle 342">
                <a:extLst>
                  <a:ext uri="{FF2B5EF4-FFF2-40B4-BE49-F238E27FC236}">
                    <a16:creationId xmlns:a16="http://schemas.microsoft.com/office/drawing/2014/main" id="{07BD8F3A-16E8-A344-B321-D55AA6D776EB}"/>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4" name="Rectangle 343">
                <a:extLst>
                  <a:ext uri="{FF2B5EF4-FFF2-40B4-BE49-F238E27FC236}">
                    <a16:creationId xmlns:a16="http://schemas.microsoft.com/office/drawing/2014/main" id="{7C0742B9-B50C-7548-A573-A798E4080A9A}"/>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5" name="Rectangle 344">
                <a:extLst>
                  <a:ext uri="{FF2B5EF4-FFF2-40B4-BE49-F238E27FC236}">
                    <a16:creationId xmlns:a16="http://schemas.microsoft.com/office/drawing/2014/main" id="{ABE97944-8189-D74A-A2E2-7D3D464187B7}"/>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6" name="Rectangle 345">
                <a:extLst>
                  <a:ext uri="{FF2B5EF4-FFF2-40B4-BE49-F238E27FC236}">
                    <a16:creationId xmlns:a16="http://schemas.microsoft.com/office/drawing/2014/main" id="{EE8B1E4C-D1B1-1C41-A9E0-3EC8B42F21F7}"/>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47" name="Group 346">
                <a:extLst>
                  <a:ext uri="{FF2B5EF4-FFF2-40B4-BE49-F238E27FC236}">
                    <a16:creationId xmlns:a16="http://schemas.microsoft.com/office/drawing/2014/main" id="{EB56A85A-1CFD-1247-834C-8551CBE607BD}"/>
                  </a:ext>
                </a:extLst>
              </p:cNvPr>
              <p:cNvGrpSpPr/>
              <p:nvPr/>
            </p:nvGrpSpPr>
            <p:grpSpPr>
              <a:xfrm>
                <a:off x="1017718" y="1074626"/>
                <a:ext cx="914400" cy="2609590"/>
                <a:chOff x="1017718" y="1074626"/>
                <a:chExt cx="914400" cy="2609590"/>
              </a:xfrm>
            </p:grpSpPr>
            <p:sp>
              <p:nvSpPr>
                <p:cNvPr id="348" name="Freeform 347">
                  <a:extLst>
                    <a:ext uri="{FF2B5EF4-FFF2-40B4-BE49-F238E27FC236}">
                      <a16:creationId xmlns:a16="http://schemas.microsoft.com/office/drawing/2014/main" id="{B16A0524-5FE8-7941-8BA1-AC45787B8ADE}"/>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9" name="Freeform 348">
                  <a:extLst>
                    <a:ext uri="{FF2B5EF4-FFF2-40B4-BE49-F238E27FC236}">
                      <a16:creationId xmlns:a16="http://schemas.microsoft.com/office/drawing/2014/main" id="{B8C62497-F087-C34E-AAB2-7E9476138BA5}"/>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0" name="Freeform 349">
                  <a:extLst>
                    <a:ext uri="{FF2B5EF4-FFF2-40B4-BE49-F238E27FC236}">
                      <a16:creationId xmlns:a16="http://schemas.microsoft.com/office/drawing/2014/main" id="{27EAAD2E-ABF2-814A-9B19-25F254E4C170}"/>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1" name="Freeform 350">
                  <a:extLst>
                    <a:ext uri="{FF2B5EF4-FFF2-40B4-BE49-F238E27FC236}">
                      <a16:creationId xmlns:a16="http://schemas.microsoft.com/office/drawing/2014/main" id="{49FC1361-D132-7D44-B5EA-532279F90278}"/>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2" name="Freeform 351">
                  <a:extLst>
                    <a:ext uri="{FF2B5EF4-FFF2-40B4-BE49-F238E27FC236}">
                      <a16:creationId xmlns:a16="http://schemas.microsoft.com/office/drawing/2014/main" id="{77720F68-A642-274A-AB38-49D955DAF48A}"/>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3" name="Freeform 352">
                  <a:extLst>
                    <a:ext uri="{FF2B5EF4-FFF2-40B4-BE49-F238E27FC236}">
                      <a16:creationId xmlns:a16="http://schemas.microsoft.com/office/drawing/2014/main" id="{4D26951E-052C-2641-A206-92E7F7D33BCB}"/>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65" name="Group 264">
              <a:extLst>
                <a:ext uri="{FF2B5EF4-FFF2-40B4-BE49-F238E27FC236}">
                  <a16:creationId xmlns:a16="http://schemas.microsoft.com/office/drawing/2014/main" id="{9A368A51-F5AD-644A-9302-B4E93C6DC98F}"/>
                </a:ext>
              </a:extLst>
            </p:cNvPr>
            <p:cNvGrpSpPr/>
            <p:nvPr/>
          </p:nvGrpSpPr>
          <p:grpSpPr>
            <a:xfrm>
              <a:off x="4110383" y="2678639"/>
              <a:ext cx="917863" cy="2602280"/>
              <a:chOff x="3499959" y="1036532"/>
              <a:chExt cx="917863" cy="2602280"/>
            </a:xfrm>
          </p:grpSpPr>
          <p:sp>
            <p:nvSpPr>
              <p:cNvPr id="307" name="Rectangle 306">
                <a:extLst>
                  <a:ext uri="{FF2B5EF4-FFF2-40B4-BE49-F238E27FC236}">
                    <a16:creationId xmlns:a16="http://schemas.microsoft.com/office/drawing/2014/main" id="{77392EA0-CBBC-2649-AEE7-989C3FCC92B9}"/>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8" name="Rectangle 307">
                <a:extLst>
                  <a:ext uri="{FF2B5EF4-FFF2-40B4-BE49-F238E27FC236}">
                    <a16:creationId xmlns:a16="http://schemas.microsoft.com/office/drawing/2014/main" id="{E40BB206-79A1-1C49-BD75-0AC80FEF1810}"/>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9" name="Rectangle 308">
                <a:extLst>
                  <a:ext uri="{FF2B5EF4-FFF2-40B4-BE49-F238E27FC236}">
                    <a16:creationId xmlns:a16="http://schemas.microsoft.com/office/drawing/2014/main" id="{BEEB59DF-1B77-3E43-9796-14A015BAB7A4}"/>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0" name="Rectangle 309">
                <a:extLst>
                  <a:ext uri="{FF2B5EF4-FFF2-40B4-BE49-F238E27FC236}">
                    <a16:creationId xmlns:a16="http://schemas.microsoft.com/office/drawing/2014/main" id="{7FEDC2E8-36D9-684E-8CB8-0799573CF083}"/>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11" name="Rectangle 310">
                <a:extLst>
                  <a:ext uri="{FF2B5EF4-FFF2-40B4-BE49-F238E27FC236}">
                    <a16:creationId xmlns:a16="http://schemas.microsoft.com/office/drawing/2014/main" id="{6C9CC830-4E6D-E940-9DCD-2168D9991C42}"/>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2" name="Rectangle 311">
                <a:extLst>
                  <a:ext uri="{FF2B5EF4-FFF2-40B4-BE49-F238E27FC236}">
                    <a16:creationId xmlns:a16="http://schemas.microsoft.com/office/drawing/2014/main" id="{383574E7-941F-3F41-8D88-2CADA322042D}"/>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3" name="Rectangle 312">
                <a:extLst>
                  <a:ext uri="{FF2B5EF4-FFF2-40B4-BE49-F238E27FC236}">
                    <a16:creationId xmlns:a16="http://schemas.microsoft.com/office/drawing/2014/main" id="{C4367725-03F1-7F4F-83AE-B58B29778A73}"/>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4" name="Rectangle 313">
                <a:extLst>
                  <a:ext uri="{FF2B5EF4-FFF2-40B4-BE49-F238E27FC236}">
                    <a16:creationId xmlns:a16="http://schemas.microsoft.com/office/drawing/2014/main" id="{CA20CC80-FC95-744C-9C77-C517F9109A9E}"/>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5" name="Rectangle 314">
                <a:extLst>
                  <a:ext uri="{FF2B5EF4-FFF2-40B4-BE49-F238E27FC236}">
                    <a16:creationId xmlns:a16="http://schemas.microsoft.com/office/drawing/2014/main" id="{05FB0144-7C13-6849-B27E-567D4C992BA6}"/>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6" name="Rectangle 315">
                <a:extLst>
                  <a:ext uri="{FF2B5EF4-FFF2-40B4-BE49-F238E27FC236}">
                    <a16:creationId xmlns:a16="http://schemas.microsoft.com/office/drawing/2014/main" id="{F0346F54-A22C-2E48-91AF-0717A23FEEEE}"/>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7" name="Rectangle 316">
                <a:extLst>
                  <a:ext uri="{FF2B5EF4-FFF2-40B4-BE49-F238E27FC236}">
                    <a16:creationId xmlns:a16="http://schemas.microsoft.com/office/drawing/2014/main" id="{B1A0AE51-FC92-EB45-9DE1-0B531AA8F050}"/>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8" name="Rectangle 317">
                <a:extLst>
                  <a:ext uri="{FF2B5EF4-FFF2-40B4-BE49-F238E27FC236}">
                    <a16:creationId xmlns:a16="http://schemas.microsoft.com/office/drawing/2014/main" id="{63C96042-E715-9543-B098-A75F21A65417}"/>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19" name="Group 318">
                <a:extLst>
                  <a:ext uri="{FF2B5EF4-FFF2-40B4-BE49-F238E27FC236}">
                    <a16:creationId xmlns:a16="http://schemas.microsoft.com/office/drawing/2014/main" id="{A67ED083-CD05-B449-80EA-78F7797B4ECA}"/>
                  </a:ext>
                </a:extLst>
              </p:cNvPr>
              <p:cNvGrpSpPr/>
              <p:nvPr/>
            </p:nvGrpSpPr>
            <p:grpSpPr>
              <a:xfrm>
                <a:off x="3499959" y="1036532"/>
                <a:ext cx="914400" cy="2602280"/>
                <a:chOff x="3499959" y="1036532"/>
                <a:chExt cx="914400" cy="2602280"/>
              </a:xfrm>
            </p:grpSpPr>
            <p:sp>
              <p:nvSpPr>
                <p:cNvPr id="320" name="Freeform 319">
                  <a:extLst>
                    <a:ext uri="{FF2B5EF4-FFF2-40B4-BE49-F238E27FC236}">
                      <a16:creationId xmlns:a16="http://schemas.microsoft.com/office/drawing/2014/main" id="{73A1D958-4371-F04C-A183-9E3BAFC440DD}"/>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1" name="Freeform 320">
                  <a:extLst>
                    <a:ext uri="{FF2B5EF4-FFF2-40B4-BE49-F238E27FC236}">
                      <a16:creationId xmlns:a16="http://schemas.microsoft.com/office/drawing/2014/main" id="{D70BE2CC-1153-6647-9AC7-77EA37265BB1}"/>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22" name="Freeform 321">
                  <a:extLst>
                    <a:ext uri="{FF2B5EF4-FFF2-40B4-BE49-F238E27FC236}">
                      <a16:creationId xmlns:a16="http://schemas.microsoft.com/office/drawing/2014/main" id="{151A9ABD-443D-4243-97FD-E6F35582FD5B}"/>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266" name="Freeform 265">
              <a:extLst>
                <a:ext uri="{FF2B5EF4-FFF2-40B4-BE49-F238E27FC236}">
                  <a16:creationId xmlns:a16="http://schemas.microsoft.com/office/drawing/2014/main" id="{8A64DF6D-A0B8-CD45-AC6F-A43B015291C4}"/>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7" name="Right Arrow 266">
              <a:extLst>
                <a:ext uri="{FF2B5EF4-FFF2-40B4-BE49-F238E27FC236}">
                  <a16:creationId xmlns:a16="http://schemas.microsoft.com/office/drawing/2014/main" id="{3E9AE6F0-0130-2045-B328-C37D30D6780B}"/>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68" name="Right Arrow 267">
              <a:extLst>
                <a:ext uri="{FF2B5EF4-FFF2-40B4-BE49-F238E27FC236}">
                  <a16:creationId xmlns:a16="http://schemas.microsoft.com/office/drawing/2014/main" id="{2050B80C-D041-904F-A9A3-CE210329308D}"/>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9" name="Right Arrow 268">
              <a:extLst>
                <a:ext uri="{FF2B5EF4-FFF2-40B4-BE49-F238E27FC236}">
                  <a16:creationId xmlns:a16="http://schemas.microsoft.com/office/drawing/2014/main" id="{FB1F4C20-1ADF-444C-B75C-8366C50B4A35}"/>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70" name="Group 269">
              <a:extLst>
                <a:ext uri="{FF2B5EF4-FFF2-40B4-BE49-F238E27FC236}">
                  <a16:creationId xmlns:a16="http://schemas.microsoft.com/office/drawing/2014/main" id="{62F47F74-AE14-FF41-8AE4-18382DD67A50}"/>
                </a:ext>
              </a:extLst>
            </p:cNvPr>
            <p:cNvGrpSpPr/>
            <p:nvPr/>
          </p:nvGrpSpPr>
          <p:grpSpPr>
            <a:xfrm>
              <a:off x="9581446" y="3313599"/>
              <a:ext cx="1027522" cy="768068"/>
              <a:chOff x="9522764" y="1731397"/>
              <a:chExt cx="1027522" cy="768068"/>
            </a:xfrm>
          </p:grpSpPr>
          <p:sp>
            <p:nvSpPr>
              <p:cNvPr id="305" name="Oval 304">
                <a:extLst>
                  <a:ext uri="{FF2B5EF4-FFF2-40B4-BE49-F238E27FC236}">
                    <a16:creationId xmlns:a16="http://schemas.microsoft.com/office/drawing/2014/main" id="{C5AB31E1-2A22-074B-A58B-6FA27EFB5191}"/>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6" name="Oval 305">
                <a:extLst>
                  <a:ext uri="{FF2B5EF4-FFF2-40B4-BE49-F238E27FC236}">
                    <a16:creationId xmlns:a16="http://schemas.microsoft.com/office/drawing/2014/main" id="{C2A6472B-DF70-C246-A204-108F6183CA2F}"/>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1" name="TextBox 270">
              <a:extLst>
                <a:ext uri="{FF2B5EF4-FFF2-40B4-BE49-F238E27FC236}">
                  <a16:creationId xmlns:a16="http://schemas.microsoft.com/office/drawing/2014/main" id="{7A1870BC-C0FD-B344-AA62-E561BB636D8D}"/>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272" name="TextBox 271">
              <a:extLst>
                <a:ext uri="{FF2B5EF4-FFF2-40B4-BE49-F238E27FC236}">
                  <a16:creationId xmlns:a16="http://schemas.microsoft.com/office/drawing/2014/main" id="{E49103F6-BF1E-0C44-AB9C-00A98AD33809}"/>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273" name="TextBox 272">
              <a:extLst>
                <a:ext uri="{FF2B5EF4-FFF2-40B4-BE49-F238E27FC236}">
                  <a16:creationId xmlns:a16="http://schemas.microsoft.com/office/drawing/2014/main" id="{AE19F2B9-3BA6-8041-BA2C-27B913A97FF6}"/>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274" name="TextBox 273">
              <a:extLst>
                <a:ext uri="{FF2B5EF4-FFF2-40B4-BE49-F238E27FC236}">
                  <a16:creationId xmlns:a16="http://schemas.microsoft.com/office/drawing/2014/main" id="{4E0A4576-BE4C-9248-B201-D13F48C1DCB0}"/>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275" name="TextBox 274">
              <a:extLst>
                <a:ext uri="{FF2B5EF4-FFF2-40B4-BE49-F238E27FC236}">
                  <a16:creationId xmlns:a16="http://schemas.microsoft.com/office/drawing/2014/main" id="{B05E1447-C260-984D-BC30-E37C372744A8}"/>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276" name="TextBox 275">
              <a:extLst>
                <a:ext uri="{FF2B5EF4-FFF2-40B4-BE49-F238E27FC236}">
                  <a16:creationId xmlns:a16="http://schemas.microsoft.com/office/drawing/2014/main" id="{396D1170-B976-F848-BA38-A2182294BE97}"/>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277" name="TextBox 276">
              <a:extLst>
                <a:ext uri="{FF2B5EF4-FFF2-40B4-BE49-F238E27FC236}">
                  <a16:creationId xmlns:a16="http://schemas.microsoft.com/office/drawing/2014/main" id="{D1E5E3D0-1892-1942-8FD6-706035903889}"/>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278" name="U-Turn Arrow 277">
              <a:extLst>
                <a:ext uri="{FF2B5EF4-FFF2-40B4-BE49-F238E27FC236}">
                  <a16:creationId xmlns:a16="http://schemas.microsoft.com/office/drawing/2014/main" id="{713333F5-03FC-F340-B678-10FB2427FA82}"/>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nvGrpSpPr>
            <p:cNvPr id="279" name="Group 278">
              <a:extLst>
                <a:ext uri="{FF2B5EF4-FFF2-40B4-BE49-F238E27FC236}">
                  <a16:creationId xmlns:a16="http://schemas.microsoft.com/office/drawing/2014/main" id="{4179F4E2-1583-E34B-91A0-E880EB751C34}"/>
                </a:ext>
              </a:extLst>
            </p:cNvPr>
            <p:cNvGrpSpPr/>
            <p:nvPr/>
          </p:nvGrpSpPr>
          <p:grpSpPr>
            <a:xfrm>
              <a:off x="3477954" y="2673697"/>
              <a:ext cx="461081" cy="369332"/>
              <a:chOff x="2248581" y="1187751"/>
              <a:chExt cx="461081" cy="369332"/>
            </a:xfrm>
          </p:grpSpPr>
          <p:sp>
            <p:nvSpPr>
              <p:cNvPr id="303" name="Rectangle 302">
                <a:extLst>
                  <a:ext uri="{FF2B5EF4-FFF2-40B4-BE49-F238E27FC236}">
                    <a16:creationId xmlns:a16="http://schemas.microsoft.com/office/drawing/2014/main" id="{57380709-93A2-7544-A559-C4848330360C}"/>
                  </a:ext>
                </a:extLst>
              </p:cNvPr>
              <p:cNvSpPr/>
              <p:nvPr/>
            </p:nvSpPr>
            <p:spPr>
              <a:xfrm>
                <a:off x="2248581" y="1280977"/>
                <a:ext cx="182880" cy="182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4" name="TextBox 303">
                <a:extLst>
                  <a:ext uri="{FF2B5EF4-FFF2-40B4-BE49-F238E27FC236}">
                    <a16:creationId xmlns:a16="http://schemas.microsoft.com/office/drawing/2014/main" id="{8350435F-0D69-AF43-99DA-962A4864AA18}"/>
                  </a:ext>
                </a:extLst>
              </p:cNvPr>
              <p:cNvSpPr txBox="1"/>
              <p:nvPr/>
            </p:nvSpPr>
            <p:spPr>
              <a:xfrm>
                <a:off x="2391946" y="1187751"/>
                <a:ext cx="317716" cy="369332"/>
              </a:xfrm>
              <a:prstGeom prst="rect">
                <a:avLst/>
              </a:prstGeom>
              <a:noFill/>
            </p:spPr>
            <p:txBody>
              <a:bodyPr wrap="none" rtlCol="0">
                <a:spAutoFit/>
              </a:bodyPr>
              <a:lstStyle/>
              <a:p>
                <a:r>
                  <a:rPr lang="en-GB" dirty="0"/>
                  <a:t>A</a:t>
                </a:r>
              </a:p>
            </p:txBody>
          </p:sp>
        </p:grpSp>
        <p:grpSp>
          <p:nvGrpSpPr>
            <p:cNvPr id="280" name="Group 279">
              <a:extLst>
                <a:ext uri="{FF2B5EF4-FFF2-40B4-BE49-F238E27FC236}">
                  <a16:creationId xmlns:a16="http://schemas.microsoft.com/office/drawing/2014/main" id="{3FA199BE-FC14-5E44-AD8B-77C7A3336E29}"/>
                </a:ext>
              </a:extLst>
            </p:cNvPr>
            <p:cNvGrpSpPr/>
            <p:nvPr/>
          </p:nvGrpSpPr>
          <p:grpSpPr>
            <a:xfrm>
              <a:off x="3477954" y="2947839"/>
              <a:ext cx="450661" cy="369332"/>
              <a:chOff x="2248581" y="1458965"/>
              <a:chExt cx="450661" cy="369332"/>
            </a:xfrm>
          </p:grpSpPr>
          <p:sp>
            <p:nvSpPr>
              <p:cNvPr id="301" name="Rectangle 300">
                <a:extLst>
                  <a:ext uri="{FF2B5EF4-FFF2-40B4-BE49-F238E27FC236}">
                    <a16:creationId xmlns:a16="http://schemas.microsoft.com/office/drawing/2014/main" id="{F7599BF2-E965-9D42-9BEF-8F92931B0D02}"/>
                  </a:ext>
                </a:extLst>
              </p:cNvPr>
              <p:cNvSpPr/>
              <p:nvPr/>
            </p:nvSpPr>
            <p:spPr>
              <a:xfrm>
                <a:off x="2248581" y="1552191"/>
                <a:ext cx="182880" cy="18288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2" name="TextBox 301">
                <a:extLst>
                  <a:ext uri="{FF2B5EF4-FFF2-40B4-BE49-F238E27FC236}">
                    <a16:creationId xmlns:a16="http://schemas.microsoft.com/office/drawing/2014/main" id="{D9ECD8B3-522C-6B4D-A824-EF9833DBB077}"/>
                  </a:ext>
                </a:extLst>
              </p:cNvPr>
              <p:cNvSpPr txBox="1"/>
              <p:nvPr/>
            </p:nvSpPr>
            <p:spPr>
              <a:xfrm>
                <a:off x="2402366" y="1458965"/>
                <a:ext cx="296876" cy="369332"/>
              </a:xfrm>
              <a:prstGeom prst="rect">
                <a:avLst/>
              </a:prstGeom>
              <a:noFill/>
            </p:spPr>
            <p:txBody>
              <a:bodyPr wrap="none" rtlCol="0">
                <a:spAutoFit/>
              </a:bodyPr>
              <a:lstStyle/>
              <a:p>
                <a:r>
                  <a:rPr lang="en-GB" dirty="0"/>
                  <a:t>T</a:t>
                </a:r>
              </a:p>
            </p:txBody>
          </p:sp>
        </p:grpSp>
        <p:grpSp>
          <p:nvGrpSpPr>
            <p:cNvPr id="281" name="Group 280">
              <a:extLst>
                <a:ext uri="{FF2B5EF4-FFF2-40B4-BE49-F238E27FC236}">
                  <a16:creationId xmlns:a16="http://schemas.microsoft.com/office/drawing/2014/main" id="{6FE1E982-4895-3F4D-AB39-228AA93B0DB8}"/>
                </a:ext>
              </a:extLst>
            </p:cNvPr>
            <p:cNvGrpSpPr/>
            <p:nvPr/>
          </p:nvGrpSpPr>
          <p:grpSpPr>
            <a:xfrm>
              <a:off x="2972116" y="2786894"/>
              <a:ext cx="467493" cy="369332"/>
              <a:chOff x="2248581" y="635397"/>
              <a:chExt cx="467493" cy="369332"/>
            </a:xfrm>
          </p:grpSpPr>
          <p:sp>
            <p:nvSpPr>
              <p:cNvPr id="299" name="Rectangle 298">
                <a:extLst>
                  <a:ext uri="{FF2B5EF4-FFF2-40B4-BE49-F238E27FC236}">
                    <a16:creationId xmlns:a16="http://schemas.microsoft.com/office/drawing/2014/main" id="{4329E022-69D3-C448-B936-568BE7C4A324}"/>
                  </a:ext>
                </a:extLst>
              </p:cNvPr>
              <p:cNvSpPr/>
              <p:nvPr/>
            </p:nvSpPr>
            <p:spPr>
              <a:xfrm>
                <a:off x="2248581" y="728623"/>
                <a:ext cx="182880" cy="1828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0" name="TextBox 299">
                <a:extLst>
                  <a:ext uri="{FF2B5EF4-FFF2-40B4-BE49-F238E27FC236}">
                    <a16:creationId xmlns:a16="http://schemas.microsoft.com/office/drawing/2014/main" id="{820055F0-F421-B447-9A56-68B8C6726C6C}"/>
                  </a:ext>
                </a:extLst>
              </p:cNvPr>
              <p:cNvSpPr txBox="1"/>
              <p:nvPr/>
            </p:nvSpPr>
            <p:spPr>
              <a:xfrm>
                <a:off x="2385534" y="635397"/>
                <a:ext cx="330540" cy="369332"/>
              </a:xfrm>
              <a:prstGeom prst="rect">
                <a:avLst/>
              </a:prstGeom>
              <a:noFill/>
            </p:spPr>
            <p:txBody>
              <a:bodyPr wrap="none" rtlCol="0">
                <a:spAutoFit/>
              </a:bodyPr>
              <a:lstStyle/>
              <a:p>
                <a:r>
                  <a:rPr lang="en-GB" dirty="0"/>
                  <a:t>G</a:t>
                </a:r>
              </a:p>
            </p:txBody>
          </p:sp>
        </p:grpSp>
        <p:grpSp>
          <p:nvGrpSpPr>
            <p:cNvPr id="282" name="Group 281">
              <a:extLst>
                <a:ext uri="{FF2B5EF4-FFF2-40B4-BE49-F238E27FC236}">
                  <a16:creationId xmlns:a16="http://schemas.microsoft.com/office/drawing/2014/main" id="{2ADB1DD9-BC2F-D54B-81C2-B8B35994D4A6}"/>
                </a:ext>
              </a:extLst>
            </p:cNvPr>
            <p:cNvGrpSpPr/>
            <p:nvPr/>
          </p:nvGrpSpPr>
          <p:grpSpPr>
            <a:xfrm>
              <a:off x="2972116" y="3061036"/>
              <a:ext cx="456272" cy="369332"/>
              <a:chOff x="2248581" y="889960"/>
              <a:chExt cx="456272" cy="369332"/>
            </a:xfrm>
          </p:grpSpPr>
          <p:sp>
            <p:nvSpPr>
              <p:cNvPr id="297" name="Rectangle 296">
                <a:extLst>
                  <a:ext uri="{FF2B5EF4-FFF2-40B4-BE49-F238E27FC236}">
                    <a16:creationId xmlns:a16="http://schemas.microsoft.com/office/drawing/2014/main" id="{5A5262AB-EE60-7E43-A6E5-F4EFF432FCB7}"/>
                  </a:ext>
                </a:extLst>
              </p:cNvPr>
              <p:cNvSpPr/>
              <p:nvPr/>
            </p:nvSpPr>
            <p:spPr>
              <a:xfrm>
                <a:off x="2248581" y="983186"/>
                <a:ext cx="182880" cy="18288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98" name="TextBox 297">
                <a:extLst>
                  <a:ext uri="{FF2B5EF4-FFF2-40B4-BE49-F238E27FC236}">
                    <a16:creationId xmlns:a16="http://schemas.microsoft.com/office/drawing/2014/main" id="{22B67DD6-B1CD-4447-8F89-B49CEB0F08C7}"/>
                  </a:ext>
                </a:extLst>
              </p:cNvPr>
              <p:cNvSpPr txBox="1"/>
              <p:nvPr/>
            </p:nvSpPr>
            <p:spPr>
              <a:xfrm>
                <a:off x="2396755" y="889960"/>
                <a:ext cx="308098" cy="369332"/>
              </a:xfrm>
              <a:prstGeom prst="rect">
                <a:avLst/>
              </a:prstGeom>
              <a:noFill/>
            </p:spPr>
            <p:txBody>
              <a:bodyPr wrap="none" rtlCol="0">
                <a:spAutoFit/>
              </a:bodyPr>
              <a:lstStyle/>
              <a:p>
                <a:r>
                  <a:rPr lang="en-GB" dirty="0"/>
                  <a:t>C</a:t>
                </a:r>
              </a:p>
            </p:txBody>
          </p:sp>
        </p:grpSp>
        <p:grpSp>
          <p:nvGrpSpPr>
            <p:cNvPr id="283" name="Group 282">
              <a:extLst>
                <a:ext uri="{FF2B5EF4-FFF2-40B4-BE49-F238E27FC236}">
                  <a16:creationId xmlns:a16="http://schemas.microsoft.com/office/drawing/2014/main" id="{E721FD00-7E7A-204F-B318-4219A546EE39}"/>
                </a:ext>
              </a:extLst>
            </p:cNvPr>
            <p:cNvGrpSpPr/>
            <p:nvPr/>
          </p:nvGrpSpPr>
          <p:grpSpPr>
            <a:xfrm>
              <a:off x="3477954" y="3221981"/>
              <a:ext cx="468294" cy="369332"/>
              <a:chOff x="2248581" y="1731965"/>
              <a:chExt cx="468294" cy="369332"/>
            </a:xfrm>
          </p:grpSpPr>
          <p:sp>
            <p:nvSpPr>
              <p:cNvPr id="295" name="Rectangle 294">
                <a:extLst>
                  <a:ext uri="{FF2B5EF4-FFF2-40B4-BE49-F238E27FC236}">
                    <a16:creationId xmlns:a16="http://schemas.microsoft.com/office/drawing/2014/main" id="{26AC3596-39BE-E04D-8774-49A4E65842F9}"/>
                  </a:ext>
                </a:extLst>
              </p:cNvPr>
              <p:cNvSpPr/>
              <p:nvPr/>
            </p:nvSpPr>
            <p:spPr>
              <a:xfrm>
                <a:off x="2248581" y="1825191"/>
                <a:ext cx="182880" cy="18288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6" name="TextBox 295">
                <a:extLst>
                  <a:ext uri="{FF2B5EF4-FFF2-40B4-BE49-F238E27FC236}">
                    <a16:creationId xmlns:a16="http://schemas.microsoft.com/office/drawing/2014/main" id="{80B2025E-259A-944D-AA5A-C6F5388013B2}"/>
                  </a:ext>
                </a:extLst>
              </p:cNvPr>
              <p:cNvSpPr txBox="1"/>
              <p:nvPr/>
            </p:nvSpPr>
            <p:spPr>
              <a:xfrm>
                <a:off x="2384733" y="1731965"/>
                <a:ext cx="332142" cy="369332"/>
              </a:xfrm>
              <a:prstGeom prst="rect">
                <a:avLst/>
              </a:prstGeom>
              <a:noFill/>
            </p:spPr>
            <p:txBody>
              <a:bodyPr wrap="none" rtlCol="0">
                <a:spAutoFit/>
              </a:bodyPr>
              <a:lstStyle/>
              <a:p>
                <a:r>
                  <a:rPr lang="en-GB" dirty="0"/>
                  <a:t>U</a:t>
                </a:r>
              </a:p>
            </p:txBody>
          </p:sp>
        </p:grpSp>
        <p:sp>
          <p:nvSpPr>
            <p:cNvPr id="284" name="TextBox 283">
              <a:extLst>
                <a:ext uri="{FF2B5EF4-FFF2-40B4-BE49-F238E27FC236}">
                  <a16:creationId xmlns:a16="http://schemas.microsoft.com/office/drawing/2014/main" id="{6DE61080-3E5D-2649-A3C2-8F53888F01F1}"/>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285" name="Right Arrow 284">
              <a:extLst>
                <a:ext uri="{FF2B5EF4-FFF2-40B4-BE49-F238E27FC236}">
                  <a16:creationId xmlns:a16="http://schemas.microsoft.com/office/drawing/2014/main" id="{AF412CD5-18C3-9C42-A211-C48AD3053FE8}"/>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86" name="TextBox 285">
              <a:extLst>
                <a:ext uri="{FF2B5EF4-FFF2-40B4-BE49-F238E27FC236}">
                  <a16:creationId xmlns:a16="http://schemas.microsoft.com/office/drawing/2014/main" id="{A6BEFBC2-95AC-BA47-8EC0-E22F83CCC052}"/>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287" name="Curved Connector 286">
              <a:extLst>
                <a:ext uri="{FF2B5EF4-FFF2-40B4-BE49-F238E27FC236}">
                  <a16:creationId xmlns:a16="http://schemas.microsoft.com/office/drawing/2014/main" id="{3086BEA7-74EB-1E44-8C4F-998C6CD7D6FB}"/>
                </a:ext>
              </a:extLst>
            </p:cNvPr>
            <p:cNvCxnSpPr>
              <a:cxnSpLocks/>
              <a:stCxn id="305"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8" name="Curved Connector 287">
              <a:extLst>
                <a:ext uri="{FF2B5EF4-FFF2-40B4-BE49-F238E27FC236}">
                  <a16:creationId xmlns:a16="http://schemas.microsoft.com/office/drawing/2014/main" id="{0F885009-8D12-0546-95AD-A4B21400AE45}"/>
                </a:ext>
              </a:extLst>
            </p:cNvPr>
            <p:cNvCxnSpPr>
              <a:cxnSpLocks/>
              <a:stCxn id="305"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9" name="Curved Connector 288">
              <a:extLst>
                <a:ext uri="{FF2B5EF4-FFF2-40B4-BE49-F238E27FC236}">
                  <a16:creationId xmlns:a16="http://schemas.microsoft.com/office/drawing/2014/main" id="{99FF4F3E-1BD9-8F48-89D6-6D4A3AA46766}"/>
                </a:ext>
              </a:extLst>
            </p:cNvPr>
            <p:cNvCxnSpPr>
              <a:cxnSpLocks/>
              <a:endCxn id="305"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0" name="Curved Connector 289">
              <a:extLst>
                <a:ext uri="{FF2B5EF4-FFF2-40B4-BE49-F238E27FC236}">
                  <a16:creationId xmlns:a16="http://schemas.microsoft.com/office/drawing/2014/main" id="{45C5AA53-6672-8A4D-8D51-E3BABEE0C61C}"/>
                </a:ext>
              </a:extLst>
            </p:cNvPr>
            <p:cNvCxnSpPr>
              <a:cxnSpLocks/>
              <a:stCxn id="305"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1" name="Curved Connector 290">
              <a:extLst>
                <a:ext uri="{FF2B5EF4-FFF2-40B4-BE49-F238E27FC236}">
                  <a16:creationId xmlns:a16="http://schemas.microsoft.com/office/drawing/2014/main" id="{3CF4B2A8-8713-1049-B5C9-8621DD73C67E}"/>
                </a:ext>
              </a:extLst>
            </p:cNvPr>
            <p:cNvCxnSpPr>
              <a:cxnSpLocks/>
              <a:stCxn id="305"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2" name="Curved Connector 291">
              <a:extLst>
                <a:ext uri="{FF2B5EF4-FFF2-40B4-BE49-F238E27FC236}">
                  <a16:creationId xmlns:a16="http://schemas.microsoft.com/office/drawing/2014/main" id="{74E32242-A4E3-C04C-BDF5-B2A8C9ABA475}"/>
                </a:ext>
              </a:extLst>
            </p:cNvPr>
            <p:cNvCxnSpPr>
              <a:cxnSpLocks/>
              <a:endCxn id="305"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3" name="Curved Connector 292">
              <a:extLst>
                <a:ext uri="{FF2B5EF4-FFF2-40B4-BE49-F238E27FC236}">
                  <a16:creationId xmlns:a16="http://schemas.microsoft.com/office/drawing/2014/main" id="{7C5F98B6-6E12-C04B-8664-3DE62DA50333}"/>
                </a:ext>
              </a:extLst>
            </p:cNvPr>
            <p:cNvCxnSpPr>
              <a:cxnSpLocks/>
              <a:stCxn id="305"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4" name="Curved Connector 293">
              <a:extLst>
                <a:ext uri="{FF2B5EF4-FFF2-40B4-BE49-F238E27FC236}">
                  <a16:creationId xmlns:a16="http://schemas.microsoft.com/office/drawing/2014/main" id="{098315AD-5B63-4549-8F50-3A668F670AE0}"/>
                </a:ext>
              </a:extLst>
            </p:cNvPr>
            <p:cNvCxnSpPr>
              <a:cxnSpLocks/>
              <a:endCxn id="305"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54" name="Rounded Rectangle 353">
            <a:extLst>
              <a:ext uri="{FF2B5EF4-FFF2-40B4-BE49-F238E27FC236}">
                <a16:creationId xmlns:a16="http://schemas.microsoft.com/office/drawing/2014/main" id="{2BE2A574-2EA8-1F4C-912F-8EFF2D69A3B2}"/>
              </a:ext>
            </a:extLst>
          </p:cNvPr>
          <p:cNvSpPr/>
          <p:nvPr/>
        </p:nvSpPr>
        <p:spPr>
          <a:xfrm>
            <a:off x="838199" y="364140"/>
            <a:ext cx="6119593" cy="109728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4400" dirty="0"/>
              <a:t>Central Dogma of Biology</a:t>
            </a:r>
          </a:p>
        </p:txBody>
      </p:sp>
    </p:spTree>
    <p:extLst>
      <p:ext uri="{BB962C8B-B14F-4D97-AF65-F5344CB8AC3E}">
        <p14:creationId xmlns:p14="http://schemas.microsoft.com/office/powerpoint/2010/main" val="2271455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208BB6-C6D0-9146-AC2D-70C4185C6501}"/>
              </a:ext>
            </a:extLst>
          </p:cNvPr>
          <p:cNvSpPr>
            <a:spLocks noGrp="1"/>
          </p:cNvSpPr>
          <p:nvPr>
            <p:ph idx="1"/>
          </p:nvPr>
        </p:nvSpPr>
        <p:spPr>
          <a:xfrm>
            <a:off x="838200" y="1747805"/>
            <a:ext cx="10515600" cy="5106954"/>
          </a:xfrm>
        </p:spPr>
        <p:txBody>
          <a:bodyPr>
            <a:normAutofit/>
          </a:bodyPr>
          <a:lstStyle/>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endParaRPr lang="en-US" sz="2400" dirty="0"/>
          </a:p>
        </p:txBody>
      </p:sp>
      <p:sp>
        <p:nvSpPr>
          <p:cNvPr id="202" name="Content Placeholder 2">
            <a:extLst>
              <a:ext uri="{FF2B5EF4-FFF2-40B4-BE49-F238E27FC236}">
                <a16:creationId xmlns:a16="http://schemas.microsoft.com/office/drawing/2014/main" id="{DDE6A4C4-FB2A-7C49-9665-844A19BCDADB}"/>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mRNAs contain the synthesis information of proteins</a:t>
            </a:r>
          </a:p>
        </p:txBody>
      </p:sp>
      <p:pic>
        <p:nvPicPr>
          <p:cNvPr id="91" name="Picture 90" descr="A picture containing background pattern&#10;&#10;Description automatically generated">
            <a:extLst>
              <a:ext uri="{FF2B5EF4-FFF2-40B4-BE49-F238E27FC236}">
                <a16:creationId xmlns:a16="http://schemas.microsoft.com/office/drawing/2014/main" id="{327F828A-AEEF-D64D-892D-37C7E1BD92B8}"/>
              </a:ext>
            </a:extLst>
          </p:cNvPr>
          <p:cNvPicPr>
            <a:picLocks noChangeAspect="1"/>
          </p:cNvPicPr>
          <p:nvPr/>
        </p:nvPicPr>
        <p:blipFill>
          <a:blip r:embed="rId2"/>
          <a:stretch>
            <a:fillRect/>
          </a:stretch>
        </p:blipFill>
        <p:spPr>
          <a:xfrm>
            <a:off x="9956951" y="296695"/>
            <a:ext cx="1949513" cy="550738"/>
          </a:xfrm>
          <a:prstGeom prst="rect">
            <a:avLst/>
          </a:prstGeom>
        </p:spPr>
      </p:pic>
      <p:sp>
        <p:nvSpPr>
          <p:cNvPr id="4" name="Slide Number Placeholder 3">
            <a:extLst>
              <a:ext uri="{FF2B5EF4-FFF2-40B4-BE49-F238E27FC236}">
                <a16:creationId xmlns:a16="http://schemas.microsoft.com/office/drawing/2014/main" id="{9E72D6AC-F862-204D-82E3-B6ADA813C39C}"/>
              </a:ext>
            </a:extLst>
          </p:cNvPr>
          <p:cNvSpPr>
            <a:spLocks noGrp="1"/>
          </p:cNvSpPr>
          <p:nvPr>
            <p:ph type="sldNum" sz="quarter" idx="12"/>
          </p:nvPr>
        </p:nvSpPr>
        <p:spPr/>
        <p:txBody>
          <a:bodyPr/>
          <a:lstStyle/>
          <a:p>
            <a:fld id="{488F6B55-2FBF-E645-B561-8271EEC5CE3D}" type="slidenum">
              <a:rPr lang="en-GB" smtClean="0"/>
              <a:t>5</a:t>
            </a:fld>
            <a:endParaRPr lang="en-GB"/>
          </a:p>
        </p:txBody>
      </p:sp>
      <p:grpSp>
        <p:nvGrpSpPr>
          <p:cNvPr id="263" name="Group 262">
            <a:extLst>
              <a:ext uri="{FF2B5EF4-FFF2-40B4-BE49-F238E27FC236}">
                <a16:creationId xmlns:a16="http://schemas.microsoft.com/office/drawing/2014/main" id="{FBEDC072-6DE9-E843-B0EF-682B464D02D8}"/>
              </a:ext>
            </a:extLst>
          </p:cNvPr>
          <p:cNvGrpSpPr/>
          <p:nvPr/>
        </p:nvGrpSpPr>
        <p:grpSpPr>
          <a:xfrm>
            <a:off x="838200" y="2673697"/>
            <a:ext cx="9965174" cy="3172409"/>
            <a:chOff x="838200" y="2673697"/>
            <a:chExt cx="9965174" cy="3172409"/>
          </a:xfrm>
        </p:grpSpPr>
        <p:grpSp>
          <p:nvGrpSpPr>
            <p:cNvPr id="264" name="Group 263">
              <a:extLst>
                <a:ext uri="{FF2B5EF4-FFF2-40B4-BE49-F238E27FC236}">
                  <a16:creationId xmlns:a16="http://schemas.microsoft.com/office/drawing/2014/main" id="{00A82A63-3ED5-A84C-8F61-E2AAF2F68162}"/>
                </a:ext>
              </a:extLst>
            </p:cNvPr>
            <p:cNvGrpSpPr/>
            <p:nvPr/>
          </p:nvGrpSpPr>
          <p:grpSpPr>
            <a:xfrm>
              <a:off x="1803234" y="2716733"/>
              <a:ext cx="914403" cy="2609590"/>
              <a:chOff x="1017715" y="1074626"/>
              <a:chExt cx="914403" cy="2609590"/>
            </a:xfrm>
          </p:grpSpPr>
          <p:sp>
            <p:nvSpPr>
              <p:cNvPr id="323" name="Rectangle 322">
                <a:extLst>
                  <a:ext uri="{FF2B5EF4-FFF2-40B4-BE49-F238E27FC236}">
                    <a16:creationId xmlns:a16="http://schemas.microsoft.com/office/drawing/2014/main" id="{90A03D70-D034-3D42-B072-C7BE57D0D87F}"/>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4" name="Rectangle 323">
                <a:extLst>
                  <a:ext uri="{FF2B5EF4-FFF2-40B4-BE49-F238E27FC236}">
                    <a16:creationId xmlns:a16="http://schemas.microsoft.com/office/drawing/2014/main" id="{61434C05-993D-4948-8996-5B0877A9F931}"/>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5" name="Rectangle 324">
                <a:extLst>
                  <a:ext uri="{FF2B5EF4-FFF2-40B4-BE49-F238E27FC236}">
                    <a16:creationId xmlns:a16="http://schemas.microsoft.com/office/drawing/2014/main" id="{C6569A6E-A8A1-DB44-A6F3-6A444030983F}"/>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6" name="Rectangle 325">
                <a:extLst>
                  <a:ext uri="{FF2B5EF4-FFF2-40B4-BE49-F238E27FC236}">
                    <a16:creationId xmlns:a16="http://schemas.microsoft.com/office/drawing/2014/main" id="{ACA8200B-D0F3-EF49-B19C-EDCFACE86C26}"/>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27" name="Rectangle 326">
                <a:extLst>
                  <a:ext uri="{FF2B5EF4-FFF2-40B4-BE49-F238E27FC236}">
                    <a16:creationId xmlns:a16="http://schemas.microsoft.com/office/drawing/2014/main" id="{5EBC1B5F-9219-054A-93D4-E6D812CBF446}"/>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8" name="Rectangle 327">
                <a:extLst>
                  <a:ext uri="{FF2B5EF4-FFF2-40B4-BE49-F238E27FC236}">
                    <a16:creationId xmlns:a16="http://schemas.microsoft.com/office/drawing/2014/main" id="{30A306A4-840F-E64E-8662-4640C9364277}"/>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9" name="Rectangle 328">
                <a:extLst>
                  <a:ext uri="{FF2B5EF4-FFF2-40B4-BE49-F238E27FC236}">
                    <a16:creationId xmlns:a16="http://schemas.microsoft.com/office/drawing/2014/main" id="{5BB664D0-8490-8140-8F9B-5B2B3B10360F}"/>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0" name="Rectangle 329">
                <a:extLst>
                  <a:ext uri="{FF2B5EF4-FFF2-40B4-BE49-F238E27FC236}">
                    <a16:creationId xmlns:a16="http://schemas.microsoft.com/office/drawing/2014/main" id="{E49DA8E3-31D1-EA45-8087-6932E7785DFD}"/>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1" name="Rectangle 330">
                <a:extLst>
                  <a:ext uri="{FF2B5EF4-FFF2-40B4-BE49-F238E27FC236}">
                    <a16:creationId xmlns:a16="http://schemas.microsoft.com/office/drawing/2014/main" id="{A5E20B35-E744-5F4F-8B7F-AA87F036BA50}"/>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2" name="Rectangle 331">
                <a:extLst>
                  <a:ext uri="{FF2B5EF4-FFF2-40B4-BE49-F238E27FC236}">
                    <a16:creationId xmlns:a16="http://schemas.microsoft.com/office/drawing/2014/main" id="{EAA9A639-61E1-1247-A420-67864946D77A}"/>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3" name="Rectangle 332">
                <a:extLst>
                  <a:ext uri="{FF2B5EF4-FFF2-40B4-BE49-F238E27FC236}">
                    <a16:creationId xmlns:a16="http://schemas.microsoft.com/office/drawing/2014/main" id="{AC62CA7A-48EE-B847-ABF2-6A7602C5A881}"/>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4" name="Rectangle 333">
                <a:extLst>
                  <a:ext uri="{FF2B5EF4-FFF2-40B4-BE49-F238E27FC236}">
                    <a16:creationId xmlns:a16="http://schemas.microsoft.com/office/drawing/2014/main" id="{BF8DB106-FCCD-4249-8FC9-F9030EA57E8F}"/>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5" name="Rectangle 334">
                <a:extLst>
                  <a:ext uri="{FF2B5EF4-FFF2-40B4-BE49-F238E27FC236}">
                    <a16:creationId xmlns:a16="http://schemas.microsoft.com/office/drawing/2014/main" id="{72D5C8D2-0145-8B43-9566-08189B936300}"/>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6" name="Rectangle 335">
                <a:extLst>
                  <a:ext uri="{FF2B5EF4-FFF2-40B4-BE49-F238E27FC236}">
                    <a16:creationId xmlns:a16="http://schemas.microsoft.com/office/drawing/2014/main" id="{D421DDB4-A397-4F46-A1B0-4E0ED0DF3A0E}"/>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7" name="Rectangle 336">
                <a:extLst>
                  <a:ext uri="{FF2B5EF4-FFF2-40B4-BE49-F238E27FC236}">
                    <a16:creationId xmlns:a16="http://schemas.microsoft.com/office/drawing/2014/main" id="{74DF743B-A1A5-5A49-9C92-05B1B445B3BA}"/>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8" name="Rectangle 337">
                <a:extLst>
                  <a:ext uri="{FF2B5EF4-FFF2-40B4-BE49-F238E27FC236}">
                    <a16:creationId xmlns:a16="http://schemas.microsoft.com/office/drawing/2014/main" id="{458CDB56-0F82-F14C-836A-2086ABED193C}"/>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9" name="Rectangle 338">
                <a:extLst>
                  <a:ext uri="{FF2B5EF4-FFF2-40B4-BE49-F238E27FC236}">
                    <a16:creationId xmlns:a16="http://schemas.microsoft.com/office/drawing/2014/main" id="{8C73EC5D-89EB-2F4D-A414-1C9A3ACA07AC}"/>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0" name="Rectangle 339">
                <a:extLst>
                  <a:ext uri="{FF2B5EF4-FFF2-40B4-BE49-F238E27FC236}">
                    <a16:creationId xmlns:a16="http://schemas.microsoft.com/office/drawing/2014/main" id="{D2E858F3-2B68-9548-ACC4-64EA8DD6AF89}"/>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1" name="Rectangle 340">
                <a:extLst>
                  <a:ext uri="{FF2B5EF4-FFF2-40B4-BE49-F238E27FC236}">
                    <a16:creationId xmlns:a16="http://schemas.microsoft.com/office/drawing/2014/main" id="{F0636910-3F76-114F-9F13-1F243D7946A7}"/>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2" name="Rectangle 341">
                <a:extLst>
                  <a:ext uri="{FF2B5EF4-FFF2-40B4-BE49-F238E27FC236}">
                    <a16:creationId xmlns:a16="http://schemas.microsoft.com/office/drawing/2014/main" id="{44025CA9-C91B-ED40-A2F5-C921062EA499}"/>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3" name="Rectangle 342">
                <a:extLst>
                  <a:ext uri="{FF2B5EF4-FFF2-40B4-BE49-F238E27FC236}">
                    <a16:creationId xmlns:a16="http://schemas.microsoft.com/office/drawing/2014/main" id="{C2E172F2-68D7-6245-ADEE-DFC446DCD754}"/>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4" name="Rectangle 343">
                <a:extLst>
                  <a:ext uri="{FF2B5EF4-FFF2-40B4-BE49-F238E27FC236}">
                    <a16:creationId xmlns:a16="http://schemas.microsoft.com/office/drawing/2014/main" id="{1F12382D-E7EB-7441-91F9-7A464C1A4379}"/>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5" name="Rectangle 344">
                <a:extLst>
                  <a:ext uri="{FF2B5EF4-FFF2-40B4-BE49-F238E27FC236}">
                    <a16:creationId xmlns:a16="http://schemas.microsoft.com/office/drawing/2014/main" id="{114522FE-BEE3-904B-8A0C-AE9B27CDB223}"/>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6" name="Rectangle 345">
                <a:extLst>
                  <a:ext uri="{FF2B5EF4-FFF2-40B4-BE49-F238E27FC236}">
                    <a16:creationId xmlns:a16="http://schemas.microsoft.com/office/drawing/2014/main" id="{B9DBCE9F-0904-BA40-A803-99F7ECA7DCAD}"/>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47" name="Group 346">
                <a:extLst>
                  <a:ext uri="{FF2B5EF4-FFF2-40B4-BE49-F238E27FC236}">
                    <a16:creationId xmlns:a16="http://schemas.microsoft.com/office/drawing/2014/main" id="{E4FFA3BB-B204-B64D-A318-AF7104086094}"/>
                  </a:ext>
                </a:extLst>
              </p:cNvPr>
              <p:cNvGrpSpPr/>
              <p:nvPr/>
            </p:nvGrpSpPr>
            <p:grpSpPr>
              <a:xfrm>
                <a:off x="1017718" y="1074626"/>
                <a:ext cx="914400" cy="2609590"/>
                <a:chOff x="1017718" y="1074626"/>
                <a:chExt cx="914400" cy="2609590"/>
              </a:xfrm>
            </p:grpSpPr>
            <p:sp>
              <p:nvSpPr>
                <p:cNvPr id="348" name="Freeform 347">
                  <a:extLst>
                    <a:ext uri="{FF2B5EF4-FFF2-40B4-BE49-F238E27FC236}">
                      <a16:creationId xmlns:a16="http://schemas.microsoft.com/office/drawing/2014/main" id="{F3D03CA4-0745-2D41-8BE1-C4FD2323C5B6}"/>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9" name="Freeform 348">
                  <a:extLst>
                    <a:ext uri="{FF2B5EF4-FFF2-40B4-BE49-F238E27FC236}">
                      <a16:creationId xmlns:a16="http://schemas.microsoft.com/office/drawing/2014/main" id="{EDE415F3-F9CF-1348-8937-A7F1E4B4C595}"/>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0" name="Freeform 349">
                  <a:extLst>
                    <a:ext uri="{FF2B5EF4-FFF2-40B4-BE49-F238E27FC236}">
                      <a16:creationId xmlns:a16="http://schemas.microsoft.com/office/drawing/2014/main" id="{BF0493CF-BFDB-5248-8D8E-50FC8FAC3E23}"/>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1" name="Freeform 350">
                  <a:extLst>
                    <a:ext uri="{FF2B5EF4-FFF2-40B4-BE49-F238E27FC236}">
                      <a16:creationId xmlns:a16="http://schemas.microsoft.com/office/drawing/2014/main" id="{2B06AF0A-76FD-494E-BEBF-76F6F7CD1092}"/>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2" name="Freeform 351">
                  <a:extLst>
                    <a:ext uri="{FF2B5EF4-FFF2-40B4-BE49-F238E27FC236}">
                      <a16:creationId xmlns:a16="http://schemas.microsoft.com/office/drawing/2014/main" id="{D68094BC-3999-B84A-A4E1-018FA325F66E}"/>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3" name="Freeform 352">
                  <a:extLst>
                    <a:ext uri="{FF2B5EF4-FFF2-40B4-BE49-F238E27FC236}">
                      <a16:creationId xmlns:a16="http://schemas.microsoft.com/office/drawing/2014/main" id="{20F0D073-77E6-CE4E-B75E-4C2547C8DF40}"/>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65" name="Group 264">
              <a:extLst>
                <a:ext uri="{FF2B5EF4-FFF2-40B4-BE49-F238E27FC236}">
                  <a16:creationId xmlns:a16="http://schemas.microsoft.com/office/drawing/2014/main" id="{69CBD0E6-15E5-9748-B762-DFCE235D8EA3}"/>
                </a:ext>
              </a:extLst>
            </p:cNvPr>
            <p:cNvGrpSpPr/>
            <p:nvPr/>
          </p:nvGrpSpPr>
          <p:grpSpPr>
            <a:xfrm>
              <a:off x="4110383" y="2678639"/>
              <a:ext cx="917863" cy="2602280"/>
              <a:chOff x="3499959" y="1036532"/>
              <a:chExt cx="917863" cy="2602280"/>
            </a:xfrm>
          </p:grpSpPr>
          <p:sp>
            <p:nvSpPr>
              <p:cNvPr id="307" name="Rectangle 306">
                <a:extLst>
                  <a:ext uri="{FF2B5EF4-FFF2-40B4-BE49-F238E27FC236}">
                    <a16:creationId xmlns:a16="http://schemas.microsoft.com/office/drawing/2014/main" id="{BBFDD64A-A647-4743-8ED6-B62F306230FD}"/>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8" name="Rectangle 307">
                <a:extLst>
                  <a:ext uri="{FF2B5EF4-FFF2-40B4-BE49-F238E27FC236}">
                    <a16:creationId xmlns:a16="http://schemas.microsoft.com/office/drawing/2014/main" id="{933C5119-0875-0647-B819-D9F0B191F352}"/>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9" name="Rectangle 308">
                <a:extLst>
                  <a:ext uri="{FF2B5EF4-FFF2-40B4-BE49-F238E27FC236}">
                    <a16:creationId xmlns:a16="http://schemas.microsoft.com/office/drawing/2014/main" id="{09802C3D-E569-F641-9C88-5C2E1D75B304}"/>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0" name="Rectangle 309">
                <a:extLst>
                  <a:ext uri="{FF2B5EF4-FFF2-40B4-BE49-F238E27FC236}">
                    <a16:creationId xmlns:a16="http://schemas.microsoft.com/office/drawing/2014/main" id="{548347F5-7F0E-E64A-BA3F-8E4F2AB44932}"/>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311" name="Rectangle 310">
                <a:extLst>
                  <a:ext uri="{FF2B5EF4-FFF2-40B4-BE49-F238E27FC236}">
                    <a16:creationId xmlns:a16="http://schemas.microsoft.com/office/drawing/2014/main" id="{55AF674D-8D7B-C042-B5BF-822CF72D3420}"/>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2" name="Rectangle 311">
                <a:extLst>
                  <a:ext uri="{FF2B5EF4-FFF2-40B4-BE49-F238E27FC236}">
                    <a16:creationId xmlns:a16="http://schemas.microsoft.com/office/drawing/2014/main" id="{C7734E77-8DD4-A84B-8528-95838D62E8B2}"/>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3" name="Rectangle 312">
                <a:extLst>
                  <a:ext uri="{FF2B5EF4-FFF2-40B4-BE49-F238E27FC236}">
                    <a16:creationId xmlns:a16="http://schemas.microsoft.com/office/drawing/2014/main" id="{2CE36F33-BB37-A24E-A85E-012B41AC8AAB}"/>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4" name="Rectangle 313">
                <a:extLst>
                  <a:ext uri="{FF2B5EF4-FFF2-40B4-BE49-F238E27FC236}">
                    <a16:creationId xmlns:a16="http://schemas.microsoft.com/office/drawing/2014/main" id="{FA4CC55B-D3BF-D543-957E-5F880B3B24E0}"/>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5" name="Rectangle 314">
                <a:extLst>
                  <a:ext uri="{FF2B5EF4-FFF2-40B4-BE49-F238E27FC236}">
                    <a16:creationId xmlns:a16="http://schemas.microsoft.com/office/drawing/2014/main" id="{F3D01EF6-C69D-AA47-B2B5-36FCD45CE0A9}"/>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6" name="Rectangle 315">
                <a:extLst>
                  <a:ext uri="{FF2B5EF4-FFF2-40B4-BE49-F238E27FC236}">
                    <a16:creationId xmlns:a16="http://schemas.microsoft.com/office/drawing/2014/main" id="{D4822E84-0DE1-2043-BA9F-4B9E72542AFC}"/>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7" name="Rectangle 316">
                <a:extLst>
                  <a:ext uri="{FF2B5EF4-FFF2-40B4-BE49-F238E27FC236}">
                    <a16:creationId xmlns:a16="http://schemas.microsoft.com/office/drawing/2014/main" id="{38A12680-AD27-B24B-959E-D86F00184C46}"/>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8" name="Rectangle 317">
                <a:extLst>
                  <a:ext uri="{FF2B5EF4-FFF2-40B4-BE49-F238E27FC236}">
                    <a16:creationId xmlns:a16="http://schemas.microsoft.com/office/drawing/2014/main" id="{1166BDFE-03C1-6143-B7A7-7A2761BA08E1}"/>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319" name="Group 318">
                <a:extLst>
                  <a:ext uri="{FF2B5EF4-FFF2-40B4-BE49-F238E27FC236}">
                    <a16:creationId xmlns:a16="http://schemas.microsoft.com/office/drawing/2014/main" id="{5520C2F0-4CA7-3946-B6F4-0563B462550F}"/>
                  </a:ext>
                </a:extLst>
              </p:cNvPr>
              <p:cNvGrpSpPr/>
              <p:nvPr/>
            </p:nvGrpSpPr>
            <p:grpSpPr>
              <a:xfrm>
                <a:off x="3499959" y="1036532"/>
                <a:ext cx="914400" cy="2602280"/>
                <a:chOff x="3499959" y="1036532"/>
                <a:chExt cx="914400" cy="2602280"/>
              </a:xfrm>
            </p:grpSpPr>
            <p:sp>
              <p:nvSpPr>
                <p:cNvPr id="320" name="Freeform 319">
                  <a:extLst>
                    <a:ext uri="{FF2B5EF4-FFF2-40B4-BE49-F238E27FC236}">
                      <a16:creationId xmlns:a16="http://schemas.microsoft.com/office/drawing/2014/main" id="{9BA778C3-C30F-7446-9C6C-978930DBFE18}"/>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1" name="Freeform 320">
                  <a:extLst>
                    <a:ext uri="{FF2B5EF4-FFF2-40B4-BE49-F238E27FC236}">
                      <a16:creationId xmlns:a16="http://schemas.microsoft.com/office/drawing/2014/main" id="{25600A87-4CC4-E74C-9683-E71F0FD48AE2}"/>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22" name="Freeform 321">
                  <a:extLst>
                    <a:ext uri="{FF2B5EF4-FFF2-40B4-BE49-F238E27FC236}">
                      <a16:creationId xmlns:a16="http://schemas.microsoft.com/office/drawing/2014/main" id="{76F0BFCF-F709-504C-8364-0A30834EE072}"/>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266" name="Freeform 265">
              <a:extLst>
                <a:ext uri="{FF2B5EF4-FFF2-40B4-BE49-F238E27FC236}">
                  <a16:creationId xmlns:a16="http://schemas.microsoft.com/office/drawing/2014/main" id="{96A9FD7C-1272-A848-92C5-EACED9C56B52}"/>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7" name="Right Arrow 266">
              <a:extLst>
                <a:ext uri="{FF2B5EF4-FFF2-40B4-BE49-F238E27FC236}">
                  <a16:creationId xmlns:a16="http://schemas.microsoft.com/office/drawing/2014/main" id="{8A8DA85A-8361-D44B-8FF5-4D891F13AED4}"/>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68" name="Right Arrow 267">
              <a:extLst>
                <a:ext uri="{FF2B5EF4-FFF2-40B4-BE49-F238E27FC236}">
                  <a16:creationId xmlns:a16="http://schemas.microsoft.com/office/drawing/2014/main" id="{C2161EE8-9918-B44A-A0E7-3701AEDE06AD}"/>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9" name="Right Arrow 268">
              <a:extLst>
                <a:ext uri="{FF2B5EF4-FFF2-40B4-BE49-F238E27FC236}">
                  <a16:creationId xmlns:a16="http://schemas.microsoft.com/office/drawing/2014/main" id="{C07EAAC8-649D-3E48-8300-7FB7CE0A0B82}"/>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70" name="Group 269">
              <a:extLst>
                <a:ext uri="{FF2B5EF4-FFF2-40B4-BE49-F238E27FC236}">
                  <a16:creationId xmlns:a16="http://schemas.microsoft.com/office/drawing/2014/main" id="{F522F24B-E255-064D-A245-566708F71E1F}"/>
                </a:ext>
              </a:extLst>
            </p:cNvPr>
            <p:cNvGrpSpPr/>
            <p:nvPr/>
          </p:nvGrpSpPr>
          <p:grpSpPr>
            <a:xfrm>
              <a:off x="9581446" y="3313599"/>
              <a:ext cx="1027522" cy="768068"/>
              <a:chOff x="9522764" y="1731397"/>
              <a:chExt cx="1027522" cy="768068"/>
            </a:xfrm>
          </p:grpSpPr>
          <p:sp>
            <p:nvSpPr>
              <p:cNvPr id="305" name="Oval 304">
                <a:extLst>
                  <a:ext uri="{FF2B5EF4-FFF2-40B4-BE49-F238E27FC236}">
                    <a16:creationId xmlns:a16="http://schemas.microsoft.com/office/drawing/2014/main" id="{7A447C2B-E3B0-8845-8021-1E4F4FC42217}"/>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6" name="Oval 305">
                <a:extLst>
                  <a:ext uri="{FF2B5EF4-FFF2-40B4-BE49-F238E27FC236}">
                    <a16:creationId xmlns:a16="http://schemas.microsoft.com/office/drawing/2014/main" id="{750CBDEB-A23C-414F-A861-C9C31D4DE02F}"/>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1" name="TextBox 270">
              <a:extLst>
                <a:ext uri="{FF2B5EF4-FFF2-40B4-BE49-F238E27FC236}">
                  <a16:creationId xmlns:a16="http://schemas.microsoft.com/office/drawing/2014/main" id="{BC1D2497-2863-5841-B8CF-BE32B6E52402}"/>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272" name="TextBox 271">
              <a:extLst>
                <a:ext uri="{FF2B5EF4-FFF2-40B4-BE49-F238E27FC236}">
                  <a16:creationId xmlns:a16="http://schemas.microsoft.com/office/drawing/2014/main" id="{E7AD6F7D-5329-E64A-AAA5-989DC9237B25}"/>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273" name="TextBox 272">
              <a:extLst>
                <a:ext uri="{FF2B5EF4-FFF2-40B4-BE49-F238E27FC236}">
                  <a16:creationId xmlns:a16="http://schemas.microsoft.com/office/drawing/2014/main" id="{F76BE0C6-0E26-D947-9B28-4722F8D40E54}"/>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274" name="TextBox 273">
              <a:extLst>
                <a:ext uri="{FF2B5EF4-FFF2-40B4-BE49-F238E27FC236}">
                  <a16:creationId xmlns:a16="http://schemas.microsoft.com/office/drawing/2014/main" id="{92C7A226-F15B-CD4E-83F4-41EF34704DC9}"/>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275" name="TextBox 274">
              <a:extLst>
                <a:ext uri="{FF2B5EF4-FFF2-40B4-BE49-F238E27FC236}">
                  <a16:creationId xmlns:a16="http://schemas.microsoft.com/office/drawing/2014/main" id="{B034F2B2-DD13-C648-B3E7-8658806312C4}"/>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276" name="TextBox 275">
              <a:extLst>
                <a:ext uri="{FF2B5EF4-FFF2-40B4-BE49-F238E27FC236}">
                  <a16:creationId xmlns:a16="http://schemas.microsoft.com/office/drawing/2014/main" id="{67BB9378-D5BA-384F-9DC5-7ACF80CA4F7D}"/>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277" name="TextBox 276">
              <a:extLst>
                <a:ext uri="{FF2B5EF4-FFF2-40B4-BE49-F238E27FC236}">
                  <a16:creationId xmlns:a16="http://schemas.microsoft.com/office/drawing/2014/main" id="{ABD0C61E-233A-C141-9FF8-0E0A79C89BFF}"/>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278" name="U-Turn Arrow 277">
              <a:extLst>
                <a:ext uri="{FF2B5EF4-FFF2-40B4-BE49-F238E27FC236}">
                  <a16:creationId xmlns:a16="http://schemas.microsoft.com/office/drawing/2014/main" id="{80992231-9166-A441-A112-9E998F9BB698}"/>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nvGrpSpPr>
            <p:cNvPr id="279" name="Group 278">
              <a:extLst>
                <a:ext uri="{FF2B5EF4-FFF2-40B4-BE49-F238E27FC236}">
                  <a16:creationId xmlns:a16="http://schemas.microsoft.com/office/drawing/2014/main" id="{63BE9A55-AF7B-C045-B560-C35938A360C0}"/>
                </a:ext>
              </a:extLst>
            </p:cNvPr>
            <p:cNvGrpSpPr/>
            <p:nvPr/>
          </p:nvGrpSpPr>
          <p:grpSpPr>
            <a:xfrm>
              <a:off x="3477954" y="2673697"/>
              <a:ext cx="461081" cy="369332"/>
              <a:chOff x="2248581" y="1187751"/>
              <a:chExt cx="461081" cy="369332"/>
            </a:xfrm>
          </p:grpSpPr>
          <p:sp>
            <p:nvSpPr>
              <p:cNvPr id="303" name="Rectangle 302">
                <a:extLst>
                  <a:ext uri="{FF2B5EF4-FFF2-40B4-BE49-F238E27FC236}">
                    <a16:creationId xmlns:a16="http://schemas.microsoft.com/office/drawing/2014/main" id="{B46A54AA-6F79-AE43-8B3E-2C81C1B6C711}"/>
                  </a:ext>
                </a:extLst>
              </p:cNvPr>
              <p:cNvSpPr/>
              <p:nvPr/>
            </p:nvSpPr>
            <p:spPr>
              <a:xfrm>
                <a:off x="2248581" y="1280977"/>
                <a:ext cx="182880" cy="182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4" name="TextBox 303">
                <a:extLst>
                  <a:ext uri="{FF2B5EF4-FFF2-40B4-BE49-F238E27FC236}">
                    <a16:creationId xmlns:a16="http://schemas.microsoft.com/office/drawing/2014/main" id="{0E68E532-BE95-C445-BD4A-7BC6D3210253}"/>
                  </a:ext>
                </a:extLst>
              </p:cNvPr>
              <p:cNvSpPr txBox="1"/>
              <p:nvPr/>
            </p:nvSpPr>
            <p:spPr>
              <a:xfrm>
                <a:off x="2391946" y="1187751"/>
                <a:ext cx="317716" cy="369332"/>
              </a:xfrm>
              <a:prstGeom prst="rect">
                <a:avLst/>
              </a:prstGeom>
              <a:noFill/>
            </p:spPr>
            <p:txBody>
              <a:bodyPr wrap="none" rtlCol="0">
                <a:spAutoFit/>
              </a:bodyPr>
              <a:lstStyle/>
              <a:p>
                <a:r>
                  <a:rPr lang="en-GB" dirty="0"/>
                  <a:t>A</a:t>
                </a:r>
              </a:p>
            </p:txBody>
          </p:sp>
        </p:grpSp>
        <p:grpSp>
          <p:nvGrpSpPr>
            <p:cNvPr id="280" name="Group 279">
              <a:extLst>
                <a:ext uri="{FF2B5EF4-FFF2-40B4-BE49-F238E27FC236}">
                  <a16:creationId xmlns:a16="http://schemas.microsoft.com/office/drawing/2014/main" id="{FB793A2C-0EC7-CB4B-ABED-7BD2F8247691}"/>
                </a:ext>
              </a:extLst>
            </p:cNvPr>
            <p:cNvGrpSpPr/>
            <p:nvPr/>
          </p:nvGrpSpPr>
          <p:grpSpPr>
            <a:xfrm>
              <a:off x="3477954" y="2947839"/>
              <a:ext cx="450661" cy="369332"/>
              <a:chOff x="2248581" y="1458965"/>
              <a:chExt cx="450661" cy="369332"/>
            </a:xfrm>
          </p:grpSpPr>
          <p:sp>
            <p:nvSpPr>
              <p:cNvPr id="301" name="Rectangle 300">
                <a:extLst>
                  <a:ext uri="{FF2B5EF4-FFF2-40B4-BE49-F238E27FC236}">
                    <a16:creationId xmlns:a16="http://schemas.microsoft.com/office/drawing/2014/main" id="{04C070D6-26D2-9F4C-9CAB-0A4575A3D9B3}"/>
                  </a:ext>
                </a:extLst>
              </p:cNvPr>
              <p:cNvSpPr/>
              <p:nvPr/>
            </p:nvSpPr>
            <p:spPr>
              <a:xfrm>
                <a:off x="2248581" y="1552191"/>
                <a:ext cx="182880" cy="18288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2" name="TextBox 301">
                <a:extLst>
                  <a:ext uri="{FF2B5EF4-FFF2-40B4-BE49-F238E27FC236}">
                    <a16:creationId xmlns:a16="http://schemas.microsoft.com/office/drawing/2014/main" id="{838F9304-F7EA-4B42-A550-C79888CE4A90}"/>
                  </a:ext>
                </a:extLst>
              </p:cNvPr>
              <p:cNvSpPr txBox="1"/>
              <p:nvPr/>
            </p:nvSpPr>
            <p:spPr>
              <a:xfrm>
                <a:off x="2402366" y="1458965"/>
                <a:ext cx="296876" cy="369332"/>
              </a:xfrm>
              <a:prstGeom prst="rect">
                <a:avLst/>
              </a:prstGeom>
              <a:noFill/>
            </p:spPr>
            <p:txBody>
              <a:bodyPr wrap="none" rtlCol="0">
                <a:spAutoFit/>
              </a:bodyPr>
              <a:lstStyle/>
              <a:p>
                <a:r>
                  <a:rPr lang="en-GB" dirty="0"/>
                  <a:t>T</a:t>
                </a:r>
              </a:p>
            </p:txBody>
          </p:sp>
        </p:grpSp>
        <p:grpSp>
          <p:nvGrpSpPr>
            <p:cNvPr id="281" name="Group 280">
              <a:extLst>
                <a:ext uri="{FF2B5EF4-FFF2-40B4-BE49-F238E27FC236}">
                  <a16:creationId xmlns:a16="http://schemas.microsoft.com/office/drawing/2014/main" id="{399A9347-16D6-5D44-8244-629F05252ABD}"/>
                </a:ext>
              </a:extLst>
            </p:cNvPr>
            <p:cNvGrpSpPr/>
            <p:nvPr/>
          </p:nvGrpSpPr>
          <p:grpSpPr>
            <a:xfrm>
              <a:off x="2972116" y="2786894"/>
              <a:ext cx="467493" cy="369332"/>
              <a:chOff x="2248581" y="635397"/>
              <a:chExt cx="467493" cy="369332"/>
            </a:xfrm>
          </p:grpSpPr>
          <p:sp>
            <p:nvSpPr>
              <p:cNvPr id="299" name="Rectangle 298">
                <a:extLst>
                  <a:ext uri="{FF2B5EF4-FFF2-40B4-BE49-F238E27FC236}">
                    <a16:creationId xmlns:a16="http://schemas.microsoft.com/office/drawing/2014/main" id="{1ADC43CA-1BED-9549-9CAE-F66038569D85}"/>
                  </a:ext>
                </a:extLst>
              </p:cNvPr>
              <p:cNvSpPr/>
              <p:nvPr/>
            </p:nvSpPr>
            <p:spPr>
              <a:xfrm>
                <a:off x="2248581" y="728623"/>
                <a:ext cx="182880" cy="1828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0" name="TextBox 299">
                <a:extLst>
                  <a:ext uri="{FF2B5EF4-FFF2-40B4-BE49-F238E27FC236}">
                    <a16:creationId xmlns:a16="http://schemas.microsoft.com/office/drawing/2014/main" id="{F31C1BA0-543E-954C-A1DA-55D3658268B5}"/>
                  </a:ext>
                </a:extLst>
              </p:cNvPr>
              <p:cNvSpPr txBox="1"/>
              <p:nvPr/>
            </p:nvSpPr>
            <p:spPr>
              <a:xfrm>
                <a:off x="2385534" y="635397"/>
                <a:ext cx="330540" cy="369332"/>
              </a:xfrm>
              <a:prstGeom prst="rect">
                <a:avLst/>
              </a:prstGeom>
              <a:noFill/>
            </p:spPr>
            <p:txBody>
              <a:bodyPr wrap="none" rtlCol="0">
                <a:spAutoFit/>
              </a:bodyPr>
              <a:lstStyle/>
              <a:p>
                <a:r>
                  <a:rPr lang="en-GB" dirty="0"/>
                  <a:t>G</a:t>
                </a:r>
              </a:p>
            </p:txBody>
          </p:sp>
        </p:grpSp>
        <p:grpSp>
          <p:nvGrpSpPr>
            <p:cNvPr id="282" name="Group 281">
              <a:extLst>
                <a:ext uri="{FF2B5EF4-FFF2-40B4-BE49-F238E27FC236}">
                  <a16:creationId xmlns:a16="http://schemas.microsoft.com/office/drawing/2014/main" id="{195E1B38-1659-6A40-A4AC-C97BA49056C1}"/>
                </a:ext>
              </a:extLst>
            </p:cNvPr>
            <p:cNvGrpSpPr/>
            <p:nvPr/>
          </p:nvGrpSpPr>
          <p:grpSpPr>
            <a:xfrm>
              <a:off x="2972116" y="3061036"/>
              <a:ext cx="456272" cy="369332"/>
              <a:chOff x="2248581" y="889960"/>
              <a:chExt cx="456272" cy="369332"/>
            </a:xfrm>
          </p:grpSpPr>
          <p:sp>
            <p:nvSpPr>
              <p:cNvPr id="297" name="Rectangle 296">
                <a:extLst>
                  <a:ext uri="{FF2B5EF4-FFF2-40B4-BE49-F238E27FC236}">
                    <a16:creationId xmlns:a16="http://schemas.microsoft.com/office/drawing/2014/main" id="{CE4D3AF1-2BF1-8D42-ADA8-D076D980559E}"/>
                  </a:ext>
                </a:extLst>
              </p:cNvPr>
              <p:cNvSpPr/>
              <p:nvPr/>
            </p:nvSpPr>
            <p:spPr>
              <a:xfrm>
                <a:off x="2248581" y="983186"/>
                <a:ext cx="182880" cy="18288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98" name="TextBox 297">
                <a:extLst>
                  <a:ext uri="{FF2B5EF4-FFF2-40B4-BE49-F238E27FC236}">
                    <a16:creationId xmlns:a16="http://schemas.microsoft.com/office/drawing/2014/main" id="{6AEFD4BC-D0D6-134A-BF1F-839C06ED46DE}"/>
                  </a:ext>
                </a:extLst>
              </p:cNvPr>
              <p:cNvSpPr txBox="1"/>
              <p:nvPr/>
            </p:nvSpPr>
            <p:spPr>
              <a:xfrm>
                <a:off x="2396755" y="889960"/>
                <a:ext cx="308098" cy="369332"/>
              </a:xfrm>
              <a:prstGeom prst="rect">
                <a:avLst/>
              </a:prstGeom>
              <a:noFill/>
            </p:spPr>
            <p:txBody>
              <a:bodyPr wrap="none" rtlCol="0">
                <a:spAutoFit/>
              </a:bodyPr>
              <a:lstStyle/>
              <a:p>
                <a:r>
                  <a:rPr lang="en-GB" dirty="0"/>
                  <a:t>C</a:t>
                </a:r>
              </a:p>
            </p:txBody>
          </p:sp>
        </p:grpSp>
        <p:grpSp>
          <p:nvGrpSpPr>
            <p:cNvPr id="283" name="Group 282">
              <a:extLst>
                <a:ext uri="{FF2B5EF4-FFF2-40B4-BE49-F238E27FC236}">
                  <a16:creationId xmlns:a16="http://schemas.microsoft.com/office/drawing/2014/main" id="{E84D438E-7760-A84E-AF3F-260822535961}"/>
                </a:ext>
              </a:extLst>
            </p:cNvPr>
            <p:cNvGrpSpPr/>
            <p:nvPr/>
          </p:nvGrpSpPr>
          <p:grpSpPr>
            <a:xfrm>
              <a:off x="3477954" y="3221981"/>
              <a:ext cx="468294" cy="369332"/>
              <a:chOff x="2248581" y="1731965"/>
              <a:chExt cx="468294" cy="369332"/>
            </a:xfrm>
          </p:grpSpPr>
          <p:sp>
            <p:nvSpPr>
              <p:cNvPr id="295" name="Rectangle 294">
                <a:extLst>
                  <a:ext uri="{FF2B5EF4-FFF2-40B4-BE49-F238E27FC236}">
                    <a16:creationId xmlns:a16="http://schemas.microsoft.com/office/drawing/2014/main" id="{74417608-A90F-A241-B7B8-609002CCE3C6}"/>
                  </a:ext>
                </a:extLst>
              </p:cNvPr>
              <p:cNvSpPr/>
              <p:nvPr/>
            </p:nvSpPr>
            <p:spPr>
              <a:xfrm>
                <a:off x="2248581" y="1825191"/>
                <a:ext cx="182880" cy="18288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6" name="TextBox 295">
                <a:extLst>
                  <a:ext uri="{FF2B5EF4-FFF2-40B4-BE49-F238E27FC236}">
                    <a16:creationId xmlns:a16="http://schemas.microsoft.com/office/drawing/2014/main" id="{3E66F102-423C-7149-9F1E-BC6DB8ECA8A5}"/>
                  </a:ext>
                </a:extLst>
              </p:cNvPr>
              <p:cNvSpPr txBox="1"/>
              <p:nvPr/>
            </p:nvSpPr>
            <p:spPr>
              <a:xfrm>
                <a:off x="2384733" y="1731965"/>
                <a:ext cx="332142" cy="369332"/>
              </a:xfrm>
              <a:prstGeom prst="rect">
                <a:avLst/>
              </a:prstGeom>
              <a:noFill/>
            </p:spPr>
            <p:txBody>
              <a:bodyPr wrap="none" rtlCol="0">
                <a:spAutoFit/>
              </a:bodyPr>
              <a:lstStyle/>
              <a:p>
                <a:r>
                  <a:rPr lang="en-GB" dirty="0"/>
                  <a:t>U</a:t>
                </a:r>
              </a:p>
            </p:txBody>
          </p:sp>
        </p:grpSp>
        <p:sp>
          <p:nvSpPr>
            <p:cNvPr id="284" name="TextBox 283">
              <a:extLst>
                <a:ext uri="{FF2B5EF4-FFF2-40B4-BE49-F238E27FC236}">
                  <a16:creationId xmlns:a16="http://schemas.microsoft.com/office/drawing/2014/main" id="{673EDF06-D12C-D645-A22A-47F954775FFA}"/>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285" name="Right Arrow 284">
              <a:extLst>
                <a:ext uri="{FF2B5EF4-FFF2-40B4-BE49-F238E27FC236}">
                  <a16:creationId xmlns:a16="http://schemas.microsoft.com/office/drawing/2014/main" id="{09AF5AD1-1FB0-CA42-9FFC-932B2CD7B33F}"/>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86" name="TextBox 285">
              <a:extLst>
                <a:ext uri="{FF2B5EF4-FFF2-40B4-BE49-F238E27FC236}">
                  <a16:creationId xmlns:a16="http://schemas.microsoft.com/office/drawing/2014/main" id="{89FE8D7C-8B74-864B-863E-1E3252A8A48C}"/>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287" name="Curved Connector 286">
              <a:extLst>
                <a:ext uri="{FF2B5EF4-FFF2-40B4-BE49-F238E27FC236}">
                  <a16:creationId xmlns:a16="http://schemas.microsoft.com/office/drawing/2014/main" id="{9D746A6C-19C2-944E-9085-205026D541B9}"/>
                </a:ext>
              </a:extLst>
            </p:cNvPr>
            <p:cNvCxnSpPr>
              <a:cxnSpLocks/>
              <a:stCxn id="305"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8" name="Curved Connector 287">
              <a:extLst>
                <a:ext uri="{FF2B5EF4-FFF2-40B4-BE49-F238E27FC236}">
                  <a16:creationId xmlns:a16="http://schemas.microsoft.com/office/drawing/2014/main" id="{CEAA14CD-A6F3-FB4C-96AC-97766F66E925}"/>
                </a:ext>
              </a:extLst>
            </p:cNvPr>
            <p:cNvCxnSpPr>
              <a:cxnSpLocks/>
              <a:stCxn id="305"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9" name="Curved Connector 288">
              <a:extLst>
                <a:ext uri="{FF2B5EF4-FFF2-40B4-BE49-F238E27FC236}">
                  <a16:creationId xmlns:a16="http://schemas.microsoft.com/office/drawing/2014/main" id="{42D8F496-1504-7742-BBCF-359B388B34B8}"/>
                </a:ext>
              </a:extLst>
            </p:cNvPr>
            <p:cNvCxnSpPr>
              <a:cxnSpLocks/>
              <a:endCxn id="305"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0" name="Curved Connector 289">
              <a:extLst>
                <a:ext uri="{FF2B5EF4-FFF2-40B4-BE49-F238E27FC236}">
                  <a16:creationId xmlns:a16="http://schemas.microsoft.com/office/drawing/2014/main" id="{97E2A7D7-4D3A-A541-903C-769534FB911C}"/>
                </a:ext>
              </a:extLst>
            </p:cNvPr>
            <p:cNvCxnSpPr>
              <a:cxnSpLocks/>
              <a:stCxn id="305"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1" name="Curved Connector 290">
              <a:extLst>
                <a:ext uri="{FF2B5EF4-FFF2-40B4-BE49-F238E27FC236}">
                  <a16:creationId xmlns:a16="http://schemas.microsoft.com/office/drawing/2014/main" id="{B6A52783-432E-6143-8D06-EFC1B9190519}"/>
                </a:ext>
              </a:extLst>
            </p:cNvPr>
            <p:cNvCxnSpPr>
              <a:cxnSpLocks/>
              <a:stCxn id="305"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2" name="Curved Connector 291">
              <a:extLst>
                <a:ext uri="{FF2B5EF4-FFF2-40B4-BE49-F238E27FC236}">
                  <a16:creationId xmlns:a16="http://schemas.microsoft.com/office/drawing/2014/main" id="{24BFCB4F-7712-E546-8DA0-A6A244F81E54}"/>
                </a:ext>
              </a:extLst>
            </p:cNvPr>
            <p:cNvCxnSpPr>
              <a:cxnSpLocks/>
              <a:endCxn id="305"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3" name="Curved Connector 292">
              <a:extLst>
                <a:ext uri="{FF2B5EF4-FFF2-40B4-BE49-F238E27FC236}">
                  <a16:creationId xmlns:a16="http://schemas.microsoft.com/office/drawing/2014/main" id="{718F06B9-86B3-D445-A4D4-C5EC1EA852DB}"/>
                </a:ext>
              </a:extLst>
            </p:cNvPr>
            <p:cNvCxnSpPr>
              <a:cxnSpLocks/>
              <a:stCxn id="305"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4" name="Curved Connector 293">
              <a:extLst>
                <a:ext uri="{FF2B5EF4-FFF2-40B4-BE49-F238E27FC236}">
                  <a16:creationId xmlns:a16="http://schemas.microsoft.com/office/drawing/2014/main" id="{5DD0E416-6497-294B-AF08-42A5EC2571E9}"/>
                </a:ext>
              </a:extLst>
            </p:cNvPr>
            <p:cNvCxnSpPr>
              <a:cxnSpLocks/>
              <a:endCxn id="305"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54" name="Rounded Rectangle 353">
            <a:extLst>
              <a:ext uri="{FF2B5EF4-FFF2-40B4-BE49-F238E27FC236}">
                <a16:creationId xmlns:a16="http://schemas.microsoft.com/office/drawing/2014/main" id="{62C75BC9-3967-1449-B53B-58DD55F0346D}"/>
              </a:ext>
            </a:extLst>
          </p:cNvPr>
          <p:cNvSpPr/>
          <p:nvPr/>
        </p:nvSpPr>
        <p:spPr>
          <a:xfrm>
            <a:off x="838199" y="364140"/>
            <a:ext cx="6119593" cy="109728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4400" dirty="0"/>
              <a:t>Central Dogma of Biology</a:t>
            </a:r>
          </a:p>
        </p:txBody>
      </p:sp>
    </p:spTree>
    <p:extLst>
      <p:ext uri="{BB962C8B-B14F-4D97-AF65-F5344CB8AC3E}">
        <p14:creationId xmlns:p14="http://schemas.microsoft.com/office/powerpoint/2010/main" val="2554953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208BB6-C6D0-9146-AC2D-70C4185C6501}"/>
              </a:ext>
            </a:extLst>
          </p:cNvPr>
          <p:cNvSpPr>
            <a:spLocks noGrp="1"/>
          </p:cNvSpPr>
          <p:nvPr>
            <p:ph idx="1"/>
          </p:nvPr>
        </p:nvSpPr>
        <p:spPr>
          <a:xfrm>
            <a:off x="838200" y="1747805"/>
            <a:ext cx="10515600" cy="5106954"/>
          </a:xfrm>
        </p:spPr>
        <p:txBody>
          <a:bodyPr>
            <a:normAutofit/>
          </a:bodyPr>
          <a:lstStyle/>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endParaRPr lang="en-US" sz="2400" dirty="0"/>
          </a:p>
        </p:txBody>
      </p:sp>
      <p:sp>
        <p:nvSpPr>
          <p:cNvPr id="202" name="Content Placeholder 2">
            <a:extLst>
              <a:ext uri="{FF2B5EF4-FFF2-40B4-BE49-F238E27FC236}">
                <a16:creationId xmlns:a16="http://schemas.microsoft.com/office/drawing/2014/main" id="{DDE6A4C4-FB2A-7C49-9665-844A19BCDADB}"/>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Proteins </a:t>
            </a:r>
            <a:r>
              <a:rPr lang="en-US" dirty="0"/>
              <a:t>mediate cellular functions to establish the phenotypes</a:t>
            </a:r>
            <a:endParaRPr lang="en-GB" dirty="0"/>
          </a:p>
        </p:txBody>
      </p:sp>
      <p:pic>
        <p:nvPicPr>
          <p:cNvPr id="91" name="Picture 90" descr="A picture containing background pattern&#10;&#10;Description automatically generated">
            <a:extLst>
              <a:ext uri="{FF2B5EF4-FFF2-40B4-BE49-F238E27FC236}">
                <a16:creationId xmlns:a16="http://schemas.microsoft.com/office/drawing/2014/main" id="{A4BA9D22-1CC8-C44C-ABFA-B648CA932A52}"/>
              </a:ext>
            </a:extLst>
          </p:cNvPr>
          <p:cNvPicPr>
            <a:picLocks noChangeAspect="1"/>
          </p:cNvPicPr>
          <p:nvPr/>
        </p:nvPicPr>
        <p:blipFill>
          <a:blip r:embed="rId2"/>
          <a:stretch>
            <a:fillRect/>
          </a:stretch>
        </p:blipFill>
        <p:spPr>
          <a:xfrm>
            <a:off x="9956951" y="296695"/>
            <a:ext cx="1949513" cy="550738"/>
          </a:xfrm>
          <a:prstGeom prst="rect">
            <a:avLst/>
          </a:prstGeom>
        </p:spPr>
      </p:pic>
      <p:sp>
        <p:nvSpPr>
          <p:cNvPr id="4" name="Slide Number Placeholder 3">
            <a:extLst>
              <a:ext uri="{FF2B5EF4-FFF2-40B4-BE49-F238E27FC236}">
                <a16:creationId xmlns:a16="http://schemas.microsoft.com/office/drawing/2014/main" id="{10828B26-054A-AB40-84AD-7732A0E0E3BB}"/>
              </a:ext>
            </a:extLst>
          </p:cNvPr>
          <p:cNvSpPr>
            <a:spLocks noGrp="1"/>
          </p:cNvSpPr>
          <p:nvPr>
            <p:ph type="sldNum" sz="quarter" idx="12"/>
          </p:nvPr>
        </p:nvSpPr>
        <p:spPr/>
        <p:txBody>
          <a:bodyPr/>
          <a:lstStyle/>
          <a:p>
            <a:fld id="{488F6B55-2FBF-E645-B561-8271EEC5CE3D}" type="slidenum">
              <a:rPr lang="en-GB" smtClean="0"/>
              <a:t>6</a:t>
            </a:fld>
            <a:endParaRPr lang="en-GB"/>
          </a:p>
        </p:txBody>
      </p:sp>
      <p:grpSp>
        <p:nvGrpSpPr>
          <p:cNvPr id="25" name="Group 24">
            <a:extLst>
              <a:ext uri="{FF2B5EF4-FFF2-40B4-BE49-F238E27FC236}">
                <a16:creationId xmlns:a16="http://schemas.microsoft.com/office/drawing/2014/main" id="{9E4F880D-F2FA-7A48-920D-632E9E3CB936}"/>
              </a:ext>
            </a:extLst>
          </p:cNvPr>
          <p:cNvGrpSpPr/>
          <p:nvPr/>
        </p:nvGrpSpPr>
        <p:grpSpPr>
          <a:xfrm>
            <a:off x="838200" y="2673697"/>
            <a:ext cx="9965174" cy="3172409"/>
            <a:chOff x="838200" y="2673697"/>
            <a:chExt cx="9965174" cy="3172409"/>
          </a:xfrm>
        </p:grpSpPr>
        <p:grpSp>
          <p:nvGrpSpPr>
            <p:cNvPr id="102" name="Group 101">
              <a:extLst>
                <a:ext uri="{FF2B5EF4-FFF2-40B4-BE49-F238E27FC236}">
                  <a16:creationId xmlns:a16="http://schemas.microsoft.com/office/drawing/2014/main" id="{1D7272DC-3A9D-9C4D-96BD-3A23E5422F03}"/>
                </a:ext>
              </a:extLst>
            </p:cNvPr>
            <p:cNvGrpSpPr/>
            <p:nvPr/>
          </p:nvGrpSpPr>
          <p:grpSpPr>
            <a:xfrm>
              <a:off x="1803234" y="2716733"/>
              <a:ext cx="914403" cy="2609590"/>
              <a:chOff x="1017715" y="1074626"/>
              <a:chExt cx="914403" cy="2609590"/>
            </a:xfrm>
          </p:grpSpPr>
          <p:sp>
            <p:nvSpPr>
              <p:cNvPr id="103" name="Rectangle 102">
                <a:extLst>
                  <a:ext uri="{FF2B5EF4-FFF2-40B4-BE49-F238E27FC236}">
                    <a16:creationId xmlns:a16="http://schemas.microsoft.com/office/drawing/2014/main" id="{D361AE95-DC36-C949-816D-DA40286936A7}"/>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4" name="Rectangle 103">
                <a:extLst>
                  <a:ext uri="{FF2B5EF4-FFF2-40B4-BE49-F238E27FC236}">
                    <a16:creationId xmlns:a16="http://schemas.microsoft.com/office/drawing/2014/main" id="{9A53EE4E-E27C-7D4A-A60F-128B55FB70C3}"/>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5" name="Rectangle 104">
                <a:extLst>
                  <a:ext uri="{FF2B5EF4-FFF2-40B4-BE49-F238E27FC236}">
                    <a16:creationId xmlns:a16="http://schemas.microsoft.com/office/drawing/2014/main" id="{591B4113-E88C-6F43-B533-483772C82820}"/>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6" name="Rectangle 105">
                <a:extLst>
                  <a:ext uri="{FF2B5EF4-FFF2-40B4-BE49-F238E27FC236}">
                    <a16:creationId xmlns:a16="http://schemas.microsoft.com/office/drawing/2014/main" id="{36C358DB-A97D-634D-AE2D-40574C30447A}"/>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07" name="Rectangle 106">
                <a:extLst>
                  <a:ext uri="{FF2B5EF4-FFF2-40B4-BE49-F238E27FC236}">
                    <a16:creationId xmlns:a16="http://schemas.microsoft.com/office/drawing/2014/main" id="{7BB6EF6D-2EB6-2C49-A074-788B1DB4B3FE}"/>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8" name="Rectangle 107">
                <a:extLst>
                  <a:ext uri="{FF2B5EF4-FFF2-40B4-BE49-F238E27FC236}">
                    <a16:creationId xmlns:a16="http://schemas.microsoft.com/office/drawing/2014/main" id="{0C243BFD-7915-9344-B616-272084324997}"/>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9" name="Rectangle 108">
                <a:extLst>
                  <a:ext uri="{FF2B5EF4-FFF2-40B4-BE49-F238E27FC236}">
                    <a16:creationId xmlns:a16="http://schemas.microsoft.com/office/drawing/2014/main" id="{746F6318-658C-7E46-BF09-9C13AAA0EC51}"/>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0" name="Rectangle 109">
                <a:extLst>
                  <a:ext uri="{FF2B5EF4-FFF2-40B4-BE49-F238E27FC236}">
                    <a16:creationId xmlns:a16="http://schemas.microsoft.com/office/drawing/2014/main" id="{916FC5D8-DDD2-304A-99EC-48BCD9C67FDB}"/>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1" name="Rectangle 110">
                <a:extLst>
                  <a:ext uri="{FF2B5EF4-FFF2-40B4-BE49-F238E27FC236}">
                    <a16:creationId xmlns:a16="http://schemas.microsoft.com/office/drawing/2014/main" id="{778205FB-C99A-8647-9143-493F3EC00DD5}"/>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2" name="Rectangle 111">
                <a:extLst>
                  <a:ext uri="{FF2B5EF4-FFF2-40B4-BE49-F238E27FC236}">
                    <a16:creationId xmlns:a16="http://schemas.microsoft.com/office/drawing/2014/main" id="{3274BCF4-A33B-3949-9C11-5AF898155D48}"/>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3" name="Rectangle 112">
                <a:extLst>
                  <a:ext uri="{FF2B5EF4-FFF2-40B4-BE49-F238E27FC236}">
                    <a16:creationId xmlns:a16="http://schemas.microsoft.com/office/drawing/2014/main" id="{F6A8B966-25AC-9C47-9755-FE035802A371}"/>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4" name="Rectangle 113">
                <a:extLst>
                  <a:ext uri="{FF2B5EF4-FFF2-40B4-BE49-F238E27FC236}">
                    <a16:creationId xmlns:a16="http://schemas.microsoft.com/office/drawing/2014/main" id="{C4B9B8BC-2E17-2744-B91D-00EFBB5EF64D}"/>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5" name="Rectangle 114">
                <a:extLst>
                  <a:ext uri="{FF2B5EF4-FFF2-40B4-BE49-F238E27FC236}">
                    <a16:creationId xmlns:a16="http://schemas.microsoft.com/office/drawing/2014/main" id="{D312E00A-45F3-734D-9C34-ACBA57D43A28}"/>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6" name="Rectangle 115">
                <a:extLst>
                  <a:ext uri="{FF2B5EF4-FFF2-40B4-BE49-F238E27FC236}">
                    <a16:creationId xmlns:a16="http://schemas.microsoft.com/office/drawing/2014/main" id="{0307CCFB-746A-1A42-A67B-9B0342CE4A31}"/>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7" name="Rectangle 116">
                <a:extLst>
                  <a:ext uri="{FF2B5EF4-FFF2-40B4-BE49-F238E27FC236}">
                    <a16:creationId xmlns:a16="http://schemas.microsoft.com/office/drawing/2014/main" id="{492CE7BB-3E65-8942-9C55-C11894A02377}"/>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8" name="Rectangle 117">
                <a:extLst>
                  <a:ext uri="{FF2B5EF4-FFF2-40B4-BE49-F238E27FC236}">
                    <a16:creationId xmlns:a16="http://schemas.microsoft.com/office/drawing/2014/main" id="{1E709889-20E0-7B4E-8A22-A61FAA780C6F}"/>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9" name="Rectangle 118">
                <a:extLst>
                  <a:ext uri="{FF2B5EF4-FFF2-40B4-BE49-F238E27FC236}">
                    <a16:creationId xmlns:a16="http://schemas.microsoft.com/office/drawing/2014/main" id="{6478FF02-25A1-2646-B9CE-FFE0ADEF17F8}"/>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2" name="Rectangle 121">
                <a:extLst>
                  <a:ext uri="{FF2B5EF4-FFF2-40B4-BE49-F238E27FC236}">
                    <a16:creationId xmlns:a16="http://schemas.microsoft.com/office/drawing/2014/main" id="{4D92B8CC-3565-8E47-AC90-763D47579F70}"/>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3" name="Rectangle 122">
                <a:extLst>
                  <a:ext uri="{FF2B5EF4-FFF2-40B4-BE49-F238E27FC236}">
                    <a16:creationId xmlns:a16="http://schemas.microsoft.com/office/drawing/2014/main" id="{4E9BFA0F-741E-7C40-BCB5-F7029F6AE61F}"/>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6" name="Rectangle 125">
                <a:extLst>
                  <a:ext uri="{FF2B5EF4-FFF2-40B4-BE49-F238E27FC236}">
                    <a16:creationId xmlns:a16="http://schemas.microsoft.com/office/drawing/2014/main" id="{8864A6C5-B69E-CA46-98E7-BD919030ED37}"/>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1" name="Rectangle 130">
                <a:extLst>
                  <a:ext uri="{FF2B5EF4-FFF2-40B4-BE49-F238E27FC236}">
                    <a16:creationId xmlns:a16="http://schemas.microsoft.com/office/drawing/2014/main" id="{F8D8F38C-57F4-E44B-A9D8-C19B3D402DBD}"/>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2" name="Rectangle 131">
                <a:extLst>
                  <a:ext uri="{FF2B5EF4-FFF2-40B4-BE49-F238E27FC236}">
                    <a16:creationId xmlns:a16="http://schemas.microsoft.com/office/drawing/2014/main" id="{994B243C-4A03-F546-A68C-35DBB4D72D2B}"/>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3" name="Rectangle 132">
                <a:extLst>
                  <a:ext uri="{FF2B5EF4-FFF2-40B4-BE49-F238E27FC236}">
                    <a16:creationId xmlns:a16="http://schemas.microsoft.com/office/drawing/2014/main" id="{FFF03553-CCFF-334F-B7DB-366E0C6050A9}"/>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4" name="Rectangle 133">
                <a:extLst>
                  <a:ext uri="{FF2B5EF4-FFF2-40B4-BE49-F238E27FC236}">
                    <a16:creationId xmlns:a16="http://schemas.microsoft.com/office/drawing/2014/main" id="{B0037C52-2402-3240-9E6F-ED7F1930BAD0}"/>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135" name="Group 134">
                <a:extLst>
                  <a:ext uri="{FF2B5EF4-FFF2-40B4-BE49-F238E27FC236}">
                    <a16:creationId xmlns:a16="http://schemas.microsoft.com/office/drawing/2014/main" id="{6AAA0C87-8C43-0247-972F-8C94391BF0CC}"/>
                  </a:ext>
                </a:extLst>
              </p:cNvPr>
              <p:cNvGrpSpPr/>
              <p:nvPr/>
            </p:nvGrpSpPr>
            <p:grpSpPr>
              <a:xfrm>
                <a:off x="1017718" y="1074626"/>
                <a:ext cx="914400" cy="2609590"/>
                <a:chOff x="1017718" y="1074626"/>
                <a:chExt cx="914400" cy="2609590"/>
              </a:xfrm>
            </p:grpSpPr>
            <p:sp>
              <p:nvSpPr>
                <p:cNvPr id="136" name="Freeform 135">
                  <a:extLst>
                    <a:ext uri="{FF2B5EF4-FFF2-40B4-BE49-F238E27FC236}">
                      <a16:creationId xmlns:a16="http://schemas.microsoft.com/office/drawing/2014/main" id="{CC05EB05-32D2-BE48-9EFC-E8F8334C61F8}"/>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7" name="Freeform 136">
                  <a:extLst>
                    <a:ext uri="{FF2B5EF4-FFF2-40B4-BE49-F238E27FC236}">
                      <a16:creationId xmlns:a16="http://schemas.microsoft.com/office/drawing/2014/main" id="{B6D1DFB7-9CB1-8D4E-9AEA-CAA82210C51D}"/>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8" name="Freeform 137">
                  <a:extLst>
                    <a:ext uri="{FF2B5EF4-FFF2-40B4-BE49-F238E27FC236}">
                      <a16:creationId xmlns:a16="http://schemas.microsoft.com/office/drawing/2014/main" id="{6A711D0B-2623-2A49-8C32-112D610AD5AF}"/>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9" name="Freeform 138">
                  <a:extLst>
                    <a:ext uri="{FF2B5EF4-FFF2-40B4-BE49-F238E27FC236}">
                      <a16:creationId xmlns:a16="http://schemas.microsoft.com/office/drawing/2014/main" id="{C6BC2D1E-1FFB-9849-B511-6D2BD5355F59}"/>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0" name="Freeform 139">
                  <a:extLst>
                    <a:ext uri="{FF2B5EF4-FFF2-40B4-BE49-F238E27FC236}">
                      <a16:creationId xmlns:a16="http://schemas.microsoft.com/office/drawing/2014/main" id="{44FD657A-F668-4A42-B79A-DEED181970D4}"/>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2" name="Freeform 141">
                  <a:extLst>
                    <a:ext uri="{FF2B5EF4-FFF2-40B4-BE49-F238E27FC236}">
                      <a16:creationId xmlns:a16="http://schemas.microsoft.com/office/drawing/2014/main" id="{DF4F620B-5D59-744D-9A71-92AF9CDA41E6}"/>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44" name="Group 143">
              <a:extLst>
                <a:ext uri="{FF2B5EF4-FFF2-40B4-BE49-F238E27FC236}">
                  <a16:creationId xmlns:a16="http://schemas.microsoft.com/office/drawing/2014/main" id="{B40225F1-C990-EC4C-AD88-9B6B46DD1148}"/>
                </a:ext>
              </a:extLst>
            </p:cNvPr>
            <p:cNvGrpSpPr/>
            <p:nvPr/>
          </p:nvGrpSpPr>
          <p:grpSpPr>
            <a:xfrm>
              <a:off x="4110383" y="2678639"/>
              <a:ext cx="917863" cy="2602280"/>
              <a:chOff x="3499959" y="1036532"/>
              <a:chExt cx="917863" cy="2602280"/>
            </a:xfrm>
          </p:grpSpPr>
          <p:sp>
            <p:nvSpPr>
              <p:cNvPr id="145" name="Rectangle 144">
                <a:extLst>
                  <a:ext uri="{FF2B5EF4-FFF2-40B4-BE49-F238E27FC236}">
                    <a16:creationId xmlns:a16="http://schemas.microsoft.com/office/drawing/2014/main" id="{F87418D2-5CEE-204C-95CC-9BEA4ABA6FB9}"/>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145">
                <a:extLst>
                  <a:ext uri="{FF2B5EF4-FFF2-40B4-BE49-F238E27FC236}">
                    <a16:creationId xmlns:a16="http://schemas.microsoft.com/office/drawing/2014/main" id="{66C6FDB7-C7AA-FA4C-B53D-53EFBD3C5080}"/>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7" name="Rectangle 146">
                <a:extLst>
                  <a:ext uri="{FF2B5EF4-FFF2-40B4-BE49-F238E27FC236}">
                    <a16:creationId xmlns:a16="http://schemas.microsoft.com/office/drawing/2014/main" id="{D101078E-1CB0-F345-B0B3-F8A9277FDA8D}"/>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8" name="Rectangle 147">
                <a:extLst>
                  <a:ext uri="{FF2B5EF4-FFF2-40B4-BE49-F238E27FC236}">
                    <a16:creationId xmlns:a16="http://schemas.microsoft.com/office/drawing/2014/main" id="{77407B51-ABD5-0E41-92FF-E7FADE7594D5}"/>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49" name="Rectangle 148">
                <a:extLst>
                  <a:ext uri="{FF2B5EF4-FFF2-40B4-BE49-F238E27FC236}">
                    <a16:creationId xmlns:a16="http://schemas.microsoft.com/office/drawing/2014/main" id="{8F2C97E7-F1D6-DF46-A878-D19A9BE7FE7A}"/>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149">
                <a:extLst>
                  <a:ext uri="{FF2B5EF4-FFF2-40B4-BE49-F238E27FC236}">
                    <a16:creationId xmlns:a16="http://schemas.microsoft.com/office/drawing/2014/main" id="{2D56D46C-BF0F-DF4D-96D9-31460905A84A}"/>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1" name="Rectangle 150">
                <a:extLst>
                  <a:ext uri="{FF2B5EF4-FFF2-40B4-BE49-F238E27FC236}">
                    <a16:creationId xmlns:a16="http://schemas.microsoft.com/office/drawing/2014/main" id="{FED2289A-9F42-5B4E-8324-61B790CA7E8D}"/>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Rectangle 151">
                <a:extLst>
                  <a:ext uri="{FF2B5EF4-FFF2-40B4-BE49-F238E27FC236}">
                    <a16:creationId xmlns:a16="http://schemas.microsoft.com/office/drawing/2014/main" id="{F4964122-2D59-184C-A71C-E6EF5852B495}"/>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3" name="Rectangle 152">
                <a:extLst>
                  <a:ext uri="{FF2B5EF4-FFF2-40B4-BE49-F238E27FC236}">
                    <a16:creationId xmlns:a16="http://schemas.microsoft.com/office/drawing/2014/main" id="{58475CB5-2AD7-E54C-AA2F-A7EAF8036266}"/>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6" name="Rectangle 155">
                <a:extLst>
                  <a:ext uri="{FF2B5EF4-FFF2-40B4-BE49-F238E27FC236}">
                    <a16:creationId xmlns:a16="http://schemas.microsoft.com/office/drawing/2014/main" id="{928FE8B0-8DB4-814F-ADDB-CF1096BFBB98}"/>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9" name="Rectangle 158">
                <a:extLst>
                  <a:ext uri="{FF2B5EF4-FFF2-40B4-BE49-F238E27FC236}">
                    <a16:creationId xmlns:a16="http://schemas.microsoft.com/office/drawing/2014/main" id="{E392ABD4-D9D2-C14B-B22F-98E5D6837BB7}"/>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0" name="Rectangle 159">
                <a:extLst>
                  <a:ext uri="{FF2B5EF4-FFF2-40B4-BE49-F238E27FC236}">
                    <a16:creationId xmlns:a16="http://schemas.microsoft.com/office/drawing/2014/main" id="{BBE535ED-B6CD-4F46-AA4E-603F34E3FB96}"/>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161" name="Group 160">
                <a:extLst>
                  <a:ext uri="{FF2B5EF4-FFF2-40B4-BE49-F238E27FC236}">
                    <a16:creationId xmlns:a16="http://schemas.microsoft.com/office/drawing/2014/main" id="{CED03EBA-BD7B-9E4E-882F-37ABF0D755C8}"/>
                  </a:ext>
                </a:extLst>
              </p:cNvPr>
              <p:cNvGrpSpPr/>
              <p:nvPr/>
            </p:nvGrpSpPr>
            <p:grpSpPr>
              <a:xfrm>
                <a:off x="3499959" y="1036532"/>
                <a:ext cx="914400" cy="2602280"/>
                <a:chOff x="3499959" y="1036532"/>
                <a:chExt cx="914400" cy="2602280"/>
              </a:xfrm>
            </p:grpSpPr>
            <p:sp>
              <p:nvSpPr>
                <p:cNvPr id="162" name="Freeform 161">
                  <a:extLst>
                    <a:ext uri="{FF2B5EF4-FFF2-40B4-BE49-F238E27FC236}">
                      <a16:creationId xmlns:a16="http://schemas.microsoft.com/office/drawing/2014/main" id="{FC80DB6E-C3FE-C149-B4B0-043F5B606470}"/>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3" name="Freeform 162">
                  <a:extLst>
                    <a:ext uri="{FF2B5EF4-FFF2-40B4-BE49-F238E27FC236}">
                      <a16:creationId xmlns:a16="http://schemas.microsoft.com/office/drawing/2014/main" id="{AAE97A15-6CD0-2544-9AA3-375C8CB4E9E8}"/>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4" name="Freeform 163">
                  <a:extLst>
                    <a:ext uri="{FF2B5EF4-FFF2-40B4-BE49-F238E27FC236}">
                      <a16:creationId xmlns:a16="http://schemas.microsoft.com/office/drawing/2014/main" id="{E5EFC238-3C2D-AD49-9AEF-C24B354EC8E7}"/>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166" name="Freeform 165">
              <a:extLst>
                <a:ext uri="{FF2B5EF4-FFF2-40B4-BE49-F238E27FC236}">
                  <a16:creationId xmlns:a16="http://schemas.microsoft.com/office/drawing/2014/main" id="{6FAAE282-B65F-F642-8DCD-FC2FE6BFF8AF}"/>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7" name="Right Arrow 166">
              <a:extLst>
                <a:ext uri="{FF2B5EF4-FFF2-40B4-BE49-F238E27FC236}">
                  <a16:creationId xmlns:a16="http://schemas.microsoft.com/office/drawing/2014/main" id="{1585A303-95BE-FF46-867F-BAB22A51ACB8}"/>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168" name="Right Arrow 167">
              <a:extLst>
                <a:ext uri="{FF2B5EF4-FFF2-40B4-BE49-F238E27FC236}">
                  <a16:creationId xmlns:a16="http://schemas.microsoft.com/office/drawing/2014/main" id="{4E519CBD-FB5D-3F48-A9F7-6AD8EE99803A}"/>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9" name="Right Arrow 168">
              <a:extLst>
                <a:ext uri="{FF2B5EF4-FFF2-40B4-BE49-F238E27FC236}">
                  <a16:creationId xmlns:a16="http://schemas.microsoft.com/office/drawing/2014/main" id="{CA67D998-E29A-E341-AC11-E857539138D1}"/>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71" name="Group 170">
              <a:extLst>
                <a:ext uri="{FF2B5EF4-FFF2-40B4-BE49-F238E27FC236}">
                  <a16:creationId xmlns:a16="http://schemas.microsoft.com/office/drawing/2014/main" id="{C864859F-E469-9742-B430-1169A7653636}"/>
                </a:ext>
              </a:extLst>
            </p:cNvPr>
            <p:cNvGrpSpPr/>
            <p:nvPr/>
          </p:nvGrpSpPr>
          <p:grpSpPr>
            <a:xfrm>
              <a:off x="9581446" y="3313599"/>
              <a:ext cx="1027522" cy="768068"/>
              <a:chOff x="9522764" y="1731397"/>
              <a:chExt cx="1027522" cy="768068"/>
            </a:xfrm>
          </p:grpSpPr>
          <p:sp>
            <p:nvSpPr>
              <p:cNvPr id="172" name="Oval 171">
                <a:extLst>
                  <a:ext uri="{FF2B5EF4-FFF2-40B4-BE49-F238E27FC236}">
                    <a16:creationId xmlns:a16="http://schemas.microsoft.com/office/drawing/2014/main" id="{F76332DF-E618-D146-9F01-3A5745A8024A}"/>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3" name="Oval 172">
                <a:extLst>
                  <a:ext uri="{FF2B5EF4-FFF2-40B4-BE49-F238E27FC236}">
                    <a16:creationId xmlns:a16="http://schemas.microsoft.com/office/drawing/2014/main" id="{29FCD2DC-7C15-544E-9F79-EF1A75140BEB}"/>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4" name="TextBox 173">
              <a:extLst>
                <a:ext uri="{FF2B5EF4-FFF2-40B4-BE49-F238E27FC236}">
                  <a16:creationId xmlns:a16="http://schemas.microsoft.com/office/drawing/2014/main" id="{797ED2C6-47A3-9647-B7E9-A7E27AEB0D8F}"/>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175" name="TextBox 174">
              <a:extLst>
                <a:ext uri="{FF2B5EF4-FFF2-40B4-BE49-F238E27FC236}">
                  <a16:creationId xmlns:a16="http://schemas.microsoft.com/office/drawing/2014/main" id="{E5032956-EB3C-C145-9DAB-A64588D9FBD9}"/>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176" name="TextBox 175">
              <a:extLst>
                <a:ext uri="{FF2B5EF4-FFF2-40B4-BE49-F238E27FC236}">
                  <a16:creationId xmlns:a16="http://schemas.microsoft.com/office/drawing/2014/main" id="{6A678A60-16E6-3D4F-B8D6-73AD8D26B9D3}"/>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177" name="TextBox 176">
              <a:extLst>
                <a:ext uri="{FF2B5EF4-FFF2-40B4-BE49-F238E27FC236}">
                  <a16:creationId xmlns:a16="http://schemas.microsoft.com/office/drawing/2014/main" id="{2B15E70B-4300-AB49-ADC4-9717C99A7E01}"/>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179" name="TextBox 178">
              <a:extLst>
                <a:ext uri="{FF2B5EF4-FFF2-40B4-BE49-F238E27FC236}">
                  <a16:creationId xmlns:a16="http://schemas.microsoft.com/office/drawing/2014/main" id="{CDF45635-7F09-FA4A-A751-46F3D8C15B6C}"/>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180" name="TextBox 179">
              <a:extLst>
                <a:ext uri="{FF2B5EF4-FFF2-40B4-BE49-F238E27FC236}">
                  <a16:creationId xmlns:a16="http://schemas.microsoft.com/office/drawing/2014/main" id="{CA4010BD-9E00-D74B-B21A-5C70D46ABAA5}"/>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181" name="TextBox 180">
              <a:extLst>
                <a:ext uri="{FF2B5EF4-FFF2-40B4-BE49-F238E27FC236}">
                  <a16:creationId xmlns:a16="http://schemas.microsoft.com/office/drawing/2014/main" id="{6488B22C-81E8-4346-83E7-D690D275A304}"/>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182" name="U-Turn Arrow 181">
              <a:extLst>
                <a:ext uri="{FF2B5EF4-FFF2-40B4-BE49-F238E27FC236}">
                  <a16:creationId xmlns:a16="http://schemas.microsoft.com/office/drawing/2014/main" id="{47E07416-EE6A-6E4F-AA80-96C8B2F53511}"/>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nvGrpSpPr>
            <p:cNvPr id="183" name="Group 182">
              <a:extLst>
                <a:ext uri="{FF2B5EF4-FFF2-40B4-BE49-F238E27FC236}">
                  <a16:creationId xmlns:a16="http://schemas.microsoft.com/office/drawing/2014/main" id="{BF59DFF0-483A-5544-A2EA-514450770FA7}"/>
                </a:ext>
              </a:extLst>
            </p:cNvPr>
            <p:cNvGrpSpPr/>
            <p:nvPr/>
          </p:nvGrpSpPr>
          <p:grpSpPr>
            <a:xfrm>
              <a:off x="3477954" y="2673697"/>
              <a:ext cx="461081" cy="369332"/>
              <a:chOff x="2248581" y="1187751"/>
              <a:chExt cx="461081" cy="369332"/>
            </a:xfrm>
          </p:grpSpPr>
          <p:sp>
            <p:nvSpPr>
              <p:cNvPr id="184" name="Rectangle 183">
                <a:extLst>
                  <a:ext uri="{FF2B5EF4-FFF2-40B4-BE49-F238E27FC236}">
                    <a16:creationId xmlns:a16="http://schemas.microsoft.com/office/drawing/2014/main" id="{69A2D359-1A9D-DC49-9D01-846901035977}"/>
                  </a:ext>
                </a:extLst>
              </p:cNvPr>
              <p:cNvSpPr/>
              <p:nvPr/>
            </p:nvSpPr>
            <p:spPr>
              <a:xfrm>
                <a:off x="2248581" y="1280977"/>
                <a:ext cx="182880" cy="1828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5" name="TextBox 184">
                <a:extLst>
                  <a:ext uri="{FF2B5EF4-FFF2-40B4-BE49-F238E27FC236}">
                    <a16:creationId xmlns:a16="http://schemas.microsoft.com/office/drawing/2014/main" id="{8C3EE00A-CBC9-CA4C-97A3-DAEF49F031DF}"/>
                  </a:ext>
                </a:extLst>
              </p:cNvPr>
              <p:cNvSpPr txBox="1"/>
              <p:nvPr/>
            </p:nvSpPr>
            <p:spPr>
              <a:xfrm>
                <a:off x="2391946" y="1187751"/>
                <a:ext cx="317716" cy="369332"/>
              </a:xfrm>
              <a:prstGeom prst="rect">
                <a:avLst/>
              </a:prstGeom>
              <a:noFill/>
            </p:spPr>
            <p:txBody>
              <a:bodyPr wrap="none" rtlCol="0">
                <a:spAutoFit/>
              </a:bodyPr>
              <a:lstStyle/>
              <a:p>
                <a:r>
                  <a:rPr lang="en-GB" dirty="0"/>
                  <a:t>A</a:t>
                </a:r>
              </a:p>
            </p:txBody>
          </p:sp>
        </p:grpSp>
        <p:grpSp>
          <p:nvGrpSpPr>
            <p:cNvPr id="186" name="Group 185">
              <a:extLst>
                <a:ext uri="{FF2B5EF4-FFF2-40B4-BE49-F238E27FC236}">
                  <a16:creationId xmlns:a16="http://schemas.microsoft.com/office/drawing/2014/main" id="{F35F0E37-3166-0D43-BCF8-1A3DC739B97B}"/>
                </a:ext>
              </a:extLst>
            </p:cNvPr>
            <p:cNvGrpSpPr/>
            <p:nvPr/>
          </p:nvGrpSpPr>
          <p:grpSpPr>
            <a:xfrm>
              <a:off x="3477954" y="2947839"/>
              <a:ext cx="450661" cy="369332"/>
              <a:chOff x="2248581" y="1458965"/>
              <a:chExt cx="450661" cy="369332"/>
            </a:xfrm>
          </p:grpSpPr>
          <p:sp>
            <p:nvSpPr>
              <p:cNvPr id="187" name="Rectangle 186">
                <a:extLst>
                  <a:ext uri="{FF2B5EF4-FFF2-40B4-BE49-F238E27FC236}">
                    <a16:creationId xmlns:a16="http://schemas.microsoft.com/office/drawing/2014/main" id="{B4F24D1E-B984-D740-8A06-2EB18AA89304}"/>
                  </a:ext>
                </a:extLst>
              </p:cNvPr>
              <p:cNvSpPr/>
              <p:nvPr/>
            </p:nvSpPr>
            <p:spPr>
              <a:xfrm>
                <a:off x="2248581" y="1552191"/>
                <a:ext cx="182880" cy="18288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8" name="TextBox 187">
                <a:extLst>
                  <a:ext uri="{FF2B5EF4-FFF2-40B4-BE49-F238E27FC236}">
                    <a16:creationId xmlns:a16="http://schemas.microsoft.com/office/drawing/2014/main" id="{88F84472-2981-8F4B-AE36-ECBC17DF0151}"/>
                  </a:ext>
                </a:extLst>
              </p:cNvPr>
              <p:cNvSpPr txBox="1"/>
              <p:nvPr/>
            </p:nvSpPr>
            <p:spPr>
              <a:xfrm>
                <a:off x="2402366" y="1458965"/>
                <a:ext cx="296876" cy="369332"/>
              </a:xfrm>
              <a:prstGeom prst="rect">
                <a:avLst/>
              </a:prstGeom>
              <a:noFill/>
            </p:spPr>
            <p:txBody>
              <a:bodyPr wrap="none" rtlCol="0">
                <a:spAutoFit/>
              </a:bodyPr>
              <a:lstStyle/>
              <a:p>
                <a:r>
                  <a:rPr lang="en-GB" dirty="0"/>
                  <a:t>T</a:t>
                </a:r>
              </a:p>
            </p:txBody>
          </p:sp>
        </p:grpSp>
        <p:grpSp>
          <p:nvGrpSpPr>
            <p:cNvPr id="189" name="Group 188">
              <a:extLst>
                <a:ext uri="{FF2B5EF4-FFF2-40B4-BE49-F238E27FC236}">
                  <a16:creationId xmlns:a16="http://schemas.microsoft.com/office/drawing/2014/main" id="{F8F3D98D-C1F9-3141-A93E-30E070363296}"/>
                </a:ext>
              </a:extLst>
            </p:cNvPr>
            <p:cNvGrpSpPr/>
            <p:nvPr/>
          </p:nvGrpSpPr>
          <p:grpSpPr>
            <a:xfrm>
              <a:off x="2972116" y="2786894"/>
              <a:ext cx="467493" cy="369332"/>
              <a:chOff x="2248581" y="635397"/>
              <a:chExt cx="467493" cy="369332"/>
            </a:xfrm>
          </p:grpSpPr>
          <p:sp>
            <p:nvSpPr>
              <p:cNvPr id="190" name="Rectangle 189">
                <a:extLst>
                  <a:ext uri="{FF2B5EF4-FFF2-40B4-BE49-F238E27FC236}">
                    <a16:creationId xmlns:a16="http://schemas.microsoft.com/office/drawing/2014/main" id="{ADA81BD4-9398-C145-AEE8-EEF679BA5C6B}"/>
                  </a:ext>
                </a:extLst>
              </p:cNvPr>
              <p:cNvSpPr/>
              <p:nvPr/>
            </p:nvSpPr>
            <p:spPr>
              <a:xfrm>
                <a:off x="2248581" y="728623"/>
                <a:ext cx="182880" cy="1828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1" name="TextBox 190">
                <a:extLst>
                  <a:ext uri="{FF2B5EF4-FFF2-40B4-BE49-F238E27FC236}">
                    <a16:creationId xmlns:a16="http://schemas.microsoft.com/office/drawing/2014/main" id="{84DA1499-53A6-A246-94EB-3FE504AD71B6}"/>
                  </a:ext>
                </a:extLst>
              </p:cNvPr>
              <p:cNvSpPr txBox="1"/>
              <p:nvPr/>
            </p:nvSpPr>
            <p:spPr>
              <a:xfrm>
                <a:off x="2385534" y="635397"/>
                <a:ext cx="330540" cy="369332"/>
              </a:xfrm>
              <a:prstGeom prst="rect">
                <a:avLst/>
              </a:prstGeom>
              <a:noFill/>
            </p:spPr>
            <p:txBody>
              <a:bodyPr wrap="none" rtlCol="0">
                <a:spAutoFit/>
              </a:bodyPr>
              <a:lstStyle/>
              <a:p>
                <a:r>
                  <a:rPr lang="en-GB" dirty="0"/>
                  <a:t>G</a:t>
                </a:r>
              </a:p>
            </p:txBody>
          </p:sp>
        </p:grpSp>
        <p:grpSp>
          <p:nvGrpSpPr>
            <p:cNvPr id="192" name="Group 191">
              <a:extLst>
                <a:ext uri="{FF2B5EF4-FFF2-40B4-BE49-F238E27FC236}">
                  <a16:creationId xmlns:a16="http://schemas.microsoft.com/office/drawing/2014/main" id="{F63B2DCA-330F-2E4B-8317-4B94E1426987}"/>
                </a:ext>
              </a:extLst>
            </p:cNvPr>
            <p:cNvGrpSpPr/>
            <p:nvPr/>
          </p:nvGrpSpPr>
          <p:grpSpPr>
            <a:xfrm>
              <a:off x="2972116" y="3061036"/>
              <a:ext cx="456272" cy="369332"/>
              <a:chOff x="2248581" y="889960"/>
              <a:chExt cx="456272" cy="369332"/>
            </a:xfrm>
          </p:grpSpPr>
          <p:sp>
            <p:nvSpPr>
              <p:cNvPr id="193" name="Rectangle 192">
                <a:extLst>
                  <a:ext uri="{FF2B5EF4-FFF2-40B4-BE49-F238E27FC236}">
                    <a16:creationId xmlns:a16="http://schemas.microsoft.com/office/drawing/2014/main" id="{91FFD1F8-DFCE-AA42-973E-0B8D72BE0928}"/>
                  </a:ext>
                </a:extLst>
              </p:cNvPr>
              <p:cNvSpPr/>
              <p:nvPr/>
            </p:nvSpPr>
            <p:spPr>
              <a:xfrm>
                <a:off x="2248581" y="983186"/>
                <a:ext cx="182880" cy="18288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194" name="TextBox 193">
                <a:extLst>
                  <a:ext uri="{FF2B5EF4-FFF2-40B4-BE49-F238E27FC236}">
                    <a16:creationId xmlns:a16="http://schemas.microsoft.com/office/drawing/2014/main" id="{2B61280F-2027-3E42-A7B4-FF2730B306E0}"/>
                  </a:ext>
                </a:extLst>
              </p:cNvPr>
              <p:cNvSpPr txBox="1"/>
              <p:nvPr/>
            </p:nvSpPr>
            <p:spPr>
              <a:xfrm>
                <a:off x="2396755" y="889960"/>
                <a:ext cx="308098" cy="369332"/>
              </a:xfrm>
              <a:prstGeom prst="rect">
                <a:avLst/>
              </a:prstGeom>
              <a:noFill/>
            </p:spPr>
            <p:txBody>
              <a:bodyPr wrap="none" rtlCol="0">
                <a:spAutoFit/>
              </a:bodyPr>
              <a:lstStyle/>
              <a:p>
                <a:r>
                  <a:rPr lang="en-GB" dirty="0"/>
                  <a:t>C</a:t>
                </a:r>
              </a:p>
            </p:txBody>
          </p:sp>
        </p:grpSp>
        <p:grpSp>
          <p:nvGrpSpPr>
            <p:cNvPr id="195" name="Group 194">
              <a:extLst>
                <a:ext uri="{FF2B5EF4-FFF2-40B4-BE49-F238E27FC236}">
                  <a16:creationId xmlns:a16="http://schemas.microsoft.com/office/drawing/2014/main" id="{D4355CEA-5607-B341-B507-BC2516058A60}"/>
                </a:ext>
              </a:extLst>
            </p:cNvPr>
            <p:cNvGrpSpPr/>
            <p:nvPr/>
          </p:nvGrpSpPr>
          <p:grpSpPr>
            <a:xfrm>
              <a:off x="3477954" y="3221981"/>
              <a:ext cx="468294" cy="369332"/>
              <a:chOff x="2248581" y="1731965"/>
              <a:chExt cx="468294" cy="369332"/>
            </a:xfrm>
          </p:grpSpPr>
          <p:sp>
            <p:nvSpPr>
              <p:cNvPr id="196" name="Rectangle 195">
                <a:extLst>
                  <a:ext uri="{FF2B5EF4-FFF2-40B4-BE49-F238E27FC236}">
                    <a16:creationId xmlns:a16="http://schemas.microsoft.com/office/drawing/2014/main" id="{5EE8C4E7-37E4-F042-99B6-54AC1354C85C}"/>
                  </a:ext>
                </a:extLst>
              </p:cNvPr>
              <p:cNvSpPr/>
              <p:nvPr/>
            </p:nvSpPr>
            <p:spPr>
              <a:xfrm>
                <a:off x="2248581" y="1825191"/>
                <a:ext cx="182880" cy="18288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7" name="TextBox 196">
                <a:extLst>
                  <a:ext uri="{FF2B5EF4-FFF2-40B4-BE49-F238E27FC236}">
                    <a16:creationId xmlns:a16="http://schemas.microsoft.com/office/drawing/2014/main" id="{D4EAF416-BBA3-7643-81C9-0EAD00F98717}"/>
                  </a:ext>
                </a:extLst>
              </p:cNvPr>
              <p:cNvSpPr txBox="1"/>
              <p:nvPr/>
            </p:nvSpPr>
            <p:spPr>
              <a:xfrm>
                <a:off x="2384733" y="1731965"/>
                <a:ext cx="332142" cy="369332"/>
              </a:xfrm>
              <a:prstGeom prst="rect">
                <a:avLst/>
              </a:prstGeom>
              <a:noFill/>
            </p:spPr>
            <p:txBody>
              <a:bodyPr wrap="none" rtlCol="0">
                <a:spAutoFit/>
              </a:bodyPr>
              <a:lstStyle/>
              <a:p>
                <a:r>
                  <a:rPr lang="en-GB" dirty="0"/>
                  <a:t>U</a:t>
                </a:r>
              </a:p>
            </p:txBody>
          </p:sp>
        </p:grpSp>
        <p:sp>
          <p:nvSpPr>
            <p:cNvPr id="198" name="TextBox 197">
              <a:extLst>
                <a:ext uri="{FF2B5EF4-FFF2-40B4-BE49-F238E27FC236}">
                  <a16:creationId xmlns:a16="http://schemas.microsoft.com/office/drawing/2014/main" id="{EEC6DBC9-A0FC-1F4F-99ED-EB8E32ED3C08}"/>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199" name="Right Arrow 198">
              <a:extLst>
                <a:ext uri="{FF2B5EF4-FFF2-40B4-BE49-F238E27FC236}">
                  <a16:creationId xmlns:a16="http://schemas.microsoft.com/office/drawing/2014/main" id="{48636535-FDE8-AA47-A0B5-29D6D254F91A}"/>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200" name="TextBox 199">
              <a:extLst>
                <a:ext uri="{FF2B5EF4-FFF2-40B4-BE49-F238E27FC236}">
                  <a16:creationId xmlns:a16="http://schemas.microsoft.com/office/drawing/2014/main" id="{C591EECC-0A66-7D4F-894C-B02BDAC2E345}"/>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6" name="Curved Connector 5">
              <a:extLst>
                <a:ext uri="{FF2B5EF4-FFF2-40B4-BE49-F238E27FC236}">
                  <a16:creationId xmlns:a16="http://schemas.microsoft.com/office/drawing/2014/main" id="{FEC131BF-3C27-C048-A80A-F023611FACB0}"/>
                </a:ext>
              </a:extLst>
            </p:cNvPr>
            <p:cNvCxnSpPr>
              <a:cxnSpLocks/>
              <a:stCxn id="172"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6" name="Curved Connector 95">
              <a:extLst>
                <a:ext uri="{FF2B5EF4-FFF2-40B4-BE49-F238E27FC236}">
                  <a16:creationId xmlns:a16="http://schemas.microsoft.com/office/drawing/2014/main" id="{5BEF4490-B6AB-474B-AC8A-8F1A5E298BE3}"/>
                </a:ext>
              </a:extLst>
            </p:cNvPr>
            <p:cNvCxnSpPr>
              <a:cxnSpLocks/>
              <a:stCxn id="172"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9" name="Curved Connector 98">
              <a:extLst>
                <a:ext uri="{FF2B5EF4-FFF2-40B4-BE49-F238E27FC236}">
                  <a16:creationId xmlns:a16="http://schemas.microsoft.com/office/drawing/2014/main" id="{5A2021E8-8138-DA44-8A4D-AE98AE7D28B9}"/>
                </a:ext>
              </a:extLst>
            </p:cNvPr>
            <p:cNvCxnSpPr>
              <a:cxnSpLocks/>
              <a:endCxn id="172"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0" name="Curved Connector 99">
              <a:extLst>
                <a:ext uri="{FF2B5EF4-FFF2-40B4-BE49-F238E27FC236}">
                  <a16:creationId xmlns:a16="http://schemas.microsoft.com/office/drawing/2014/main" id="{B2F3322A-E730-2F4A-8CBB-26E5146EF46D}"/>
                </a:ext>
              </a:extLst>
            </p:cNvPr>
            <p:cNvCxnSpPr>
              <a:cxnSpLocks/>
              <a:stCxn id="172"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1" name="Curved Connector 100">
              <a:extLst>
                <a:ext uri="{FF2B5EF4-FFF2-40B4-BE49-F238E27FC236}">
                  <a16:creationId xmlns:a16="http://schemas.microsoft.com/office/drawing/2014/main" id="{D04C20E1-B90C-6C45-B2E3-A0624467FACF}"/>
                </a:ext>
              </a:extLst>
            </p:cNvPr>
            <p:cNvCxnSpPr>
              <a:cxnSpLocks/>
              <a:stCxn id="172"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0" name="Curved Connector 119">
              <a:extLst>
                <a:ext uri="{FF2B5EF4-FFF2-40B4-BE49-F238E27FC236}">
                  <a16:creationId xmlns:a16="http://schemas.microsoft.com/office/drawing/2014/main" id="{109D559D-FAB5-9347-A89E-990B8C21444C}"/>
                </a:ext>
              </a:extLst>
            </p:cNvPr>
            <p:cNvCxnSpPr>
              <a:cxnSpLocks/>
              <a:endCxn id="172"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 name="Curved Connector 120">
              <a:extLst>
                <a:ext uri="{FF2B5EF4-FFF2-40B4-BE49-F238E27FC236}">
                  <a16:creationId xmlns:a16="http://schemas.microsoft.com/office/drawing/2014/main" id="{58A83FCE-308D-8948-90C1-C4C9C930BEE8}"/>
                </a:ext>
              </a:extLst>
            </p:cNvPr>
            <p:cNvCxnSpPr>
              <a:cxnSpLocks/>
              <a:stCxn id="172"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4" name="Curved Connector 123">
              <a:extLst>
                <a:ext uri="{FF2B5EF4-FFF2-40B4-BE49-F238E27FC236}">
                  <a16:creationId xmlns:a16="http://schemas.microsoft.com/office/drawing/2014/main" id="{12234B1A-9B51-554D-801F-EC47E0B8356E}"/>
                </a:ext>
              </a:extLst>
            </p:cNvPr>
            <p:cNvCxnSpPr>
              <a:cxnSpLocks/>
              <a:endCxn id="172"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5" name="Rounded Rectangle 124">
            <a:extLst>
              <a:ext uri="{FF2B5EF4-FFF2-40B4-BE49-F238E27FC236}">
                <a16:creationId xmlns:a16="http://schemas.microsoft.com/office/drawing/2014/main" id="{02D405DD-E196-B64C-A651-D81A9038293C}"/>
              </a:ext>
            </a:extLst>
          </p:cNvPr>
          <p:cNvSpPr/>
          <p:nvPr/>
        </p:nvSpPr>
        <p:spPr>
          <a:xfrm>
            <a:off x="838199" y="364140"/>
            <a:ext cx="6119593" cy="109728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4400" dirty="0"/>
              <a:t>Central Dogma of Biology</a:t>
            </a:r>
          </a:p>
        </p:txBody>
      </p:sp>
    </p:spTree>
    <p:extLst>
      <p:ext uri="{BB962C8B-B14F-4D97-AF65-F5344CB8AC3E}">
        <p14:creationId xmlns:p14="http://schemas.microsoft.com/office/powerpoint/2010/main" val="4220412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7721B0-81D9-3E4E-B7DA-922588B751A1}"/>
              </a:ext>
            </a:extLst>
          </p:cNvPr>
          <p:cNvSpPr>
            <a:spLocks noGrp="1"/>
          </p:cNvSpPr>
          <p:nvPr>
            <p:ph idx="1"/>
          </p:nvPr>
        </p:nvSpPr>
        <p:spPr>
          <a:xfrm>
            <a:off x="838200" y="1825625"/>
            <a:ext cx="10515600" cy="438855"/>
          </a:xfrm>
        </p:spPr>
        <p:txBody>
          <a:bodyPr>
            <a:noAutofit/>
          </a:bodyPr>
          <a:lstStyle/>
          <a:p>
            <a:r>
              <a:rPr lang="en-US" sz="2400" dirty="0"/>
              <a:t>Various aspects of RNA processing and control of transcription:</a:t>
            </a:r>
          </a:p>
          <a:p>
            <a:endParaRPr lang="en-US" sz="2400" dirty="0"/>
          </a:p>
        </p:txBody>
      </p:sp>
      <p:sp>
        <p:nvSpPr>
          <p:cNvPr id="6" name="Slide Number Placeholder 5">
            <a:extLst>
              <a:ext uri="{FF2B5EF4-FFF2-40B4-BE49-F238E27FC236}">
                <a16:creationId xmlns:a16="http://schemas.microsoft.com/office/drawing/2014/main" id="{55CCEFA7-D720-334A-BCEF-A69FDED500AB}"/>
              </a:ext>
            </a:extLst>
          </p:cNvPr>
          <p:cNvSpPr>
            <a:spLocks noGrp="1"/>
          </p:cNvSpPr>
          <p:nvPr>
            <p:ph type="sldNum" sz="quarter" idx="12"/>
          </p:nvPr>
        </p:nvSpPr>
        <p:spPr/>
        <p:txBody>
          <a:bodyPr/>
          <a:lstStyle/>
          <a:p>
            <a:fld id="{488F6B55-2FBF-E645-B561-8271EEC5CE3D}" type="slidenum">
              <a:rPr lang="en-GB" smtClean="0"/>
              <a:t>7</a:t>
            </a:fld>
            <a:endParaRPr lang="en-GB"/>
          </a:p>
        </p:txBody>
      </p:sp>
      <p:pic>
        <p:nvPicPr>
          <p:cNvPr id="5" name="Picture 4" descr="A picture containing background pattern&#10;&#10;Description automatically generated">
            <a:extLst>
              <a:ext uri="{FF2B5EF4-FFF2-40B4-BE49-F238E27FC236}">
                <a16:creationId xmlns:a16="http://schemas.microsoft.com/office/drawing/2014/main" id="{820A3D62-14DD-6548-8407-F47B485FF541}"/>
              </a:ext>
            </a:extLst>
          </p:cNvPr>
          <p:cNvPicPr>
            <a:picLocks noChangeAspect="1"/>
          </p:cNvPicPr>
          <p:nvPr/>
        </p:nvPicPr>
        <p:blipFill>
          <a:blip r:embed="rId3"/>
          <a:stretch>
            <a:fillRect/>
          </a:stretch>
        </p:blipFill>
        <p:spPr>
          <a:xfrm>
            <a:off x="9956951" y="296695"/>
            <a:ext cx="1949513" cy="550738"/>
          </a:xfrm>
          <a:prstGeom prst="rect">
            <a:avLst/>
          </a:prstGeom>
        </p:spPr>
      </p:pic>
      <p:grpSp>
        <p:nvGrpSpPr>
          <p:cNvPr id="2" name="Group 1">
            <a:extLst>
              <a:ext uri="{FF2B5EF4-FFF2-40B4-BE49-F238E27FC236}">
                <a16:creationId xmlns:a16="http://schemas.microsoft.com/office/drawing/2014/main" id="{7DEAAA2F-5255-7841-BE3D-6F2A03BA225C}"/>
              </a:ext>
            </a:extLst>
          </p:cNvPr>
          <p:cNvGrpSpPr/>
          <p:nvPr/>
        </p:nvGrpSpPr>
        <p:grpSpPr>
          <a:xfrm>
            <a:off x="838200" y="3498444"/>
            <a:ext cx="9965174" cy="3167467"/>
            <a:chOff x="838200" y="2678639"/>
            <a:chExt cx="9965174" cy="3167467"/>
          </a:xfrm>
        </p:grpSpPr>
        <p:grpSp>
          <p:nvGrpSpPr>
            <p:cNvPr id="9" name="Group 8">
              <a:extLst>
                <a:ext uri="{FF2B5EF4-FFF2-40B4-BE49-F238E27FC236}">
                  <a16:creationId xmlns:a16="http://schemas.microsoft.com/office/drawing/2014/main" id="{52A8225E-7A46-6C42-9C83-969996997531}"/>
                </a:ext>
              </a:extLst>
            </p:cNvPr>
            <p:cNvGrpSpPr/>
            <p:nvPr/>
          </p:nvGrpSpPr>
          <p:grpSpPr>
            <a:xfrm>
              <a:off x="1803234" y="2716733"/>
              <a:ext cx="914403" cy="2609590"/>
              <a:chOff x="1017715" y="1074626"/>
              <a:chExt cx="914403" cy="2609590"/>
            </a:xfrm>
          </p:grpSpPr>
          <p:sp>
            <p:nvSpPr>
              <p:cNvPr id="68" name="Rectangle 67">
                <a:extLst>
                  <a:ext uri="{FF2B5EF4-FFF2-40B4-BE49-F238E27FC236}">
                    <a16:creationId xmlns:a16="http://schemas.microsoft.com/office/drawing/2014/main" id="{B87BDF45-446E-8542-A508-538383E659B5}"/>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Rectangle 68">
                <a:extLst>
                  <a:ext uri="{FF2B5EF4-FFF2-40B4-BE49-F238E27FC236}">
                    <a16:creationId xmlns:a16="http://schemas.microsoft.com/office/drawing/2014/main" id="{8AD8CB1B-2DE3-364F-8F52-E073C18E161A}"/>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0" name="Rectangle 69">
                <a:extLst>
                  <a:ext uri="{FF2B5EF4-FFF2-40B4-BE49-F238E27FC236}">
                    <a16:creationId xmlns:a16="http://schemas.microsoft.com/office/drawing/2014/main" id="{ACF1E6DB-51E9-F348-9B06-C2C8E0D42F7C}"/>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 name="Rectangle 70">
                <a:extLst>
                  <a:ext uri="{FF2B5EF4-FFF2-40B4-BE49-F238E27FC236}">
                    <a16:creationId xmlns:a16="http://schemas.microsoft.com/office/drawing/2014/main" id="{9A036EC3-C986-174D-BB7E-ABA015EF1B81}"/>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72" name="Rectangle 71">
                <a:extLst>
                  <a:ext uri="{FF2B5EF4-FFF2-40B4-BE49-F238E27FC236}">
                    <a16:creationId xmlns:a16="http://schemas.microsoft.com/office/drawing/2014/main" id="{5C156ABD-6E49-9C41-BBF1-B64FC12CBD05}"/>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Rectangle 72">
                <a:extLst>
                  <a:ext uri="{FF2B5EF4-FFF2-40B4-BE49-F238E27FC236}">
                    <a16:creationId xmlns:a16="http://schemas.microsoft.com/office/drawing/2014/main" id="{1318ADBD-BFB8-6F40-BA70-E726D33C20AE}"/>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Rectangle 73">
                <a:extLst>
                  <a:ext uri="{FF2B5EF4-FFF2-40B4-BE49-F238E27FC236}">
                    <a16:creationId xmlns:a16="http://schemas.microsoft.com/office/drawing/2014/main" id="{C0B26B86-C174-9747-A403-78971EE1731E}"/>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Rectangle 74">
                <a:extLst>
                  <a:ext uri="{FF2B5EF4-FFF2-40B4-BE49-F238E27FC236}">
                    <a16:creationId xmlns:a16="http://schemas.microsoft.com/office/drawing/2014/main" id="{1A4F43DC-7C34-8D4D-A6C2-E1E369ADCCC6}"/>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Rectangle 75">
                <a:extLst>
                  <a:ext uri="{FF2B5EF4-FFF2-40B4-BE49-F238E27FC236}">
                    <a16:creationId xmlns:a16="http://schemas.microsoft.com/office/drawing/2014/main" id="{A6697DF0-0152-C941-819C-F192CD56478B}"/>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Rectangle 76">
                <a:extLst>
                  <a:ext uri="{FF2B5EF4-FFF2-40B4-BE49-F238E27FC236}">
                    <a16:creationId xmlns:a16="http://schemas.microsoft.com/office/drawing/2014/main" id="{6D5EE6E8-67E2-AE45-98F9-E944DF50E5B1}"/>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Rectangle 77">
                <a:extLst>
                  <a:ext uri="{FF2B5EF4-FFF2-40B4-BE49-F238E27FC236}">
                    <a16:creationId xmlns:a16="http://schemas.microsoft.com/office/drawing/2014/main" id="{9F2A7C3C-FB09-F245-B40A-9600A48EDBFF}"/>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Rectangle 78">
                <a:extLst>
                  <a:ext uri="{FF2B5EF4-FFF2-40B4-BE49-F238E27FC236}">
                    <a16:creationId xmlns:a16="http://schemas.microsoft.com/office/drawing/2014/main" id="{25BEFF81-D5A9-A847-8646-2F2A1A8EAFA1}"/>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a:extLst>
                  <a:ext uri="{FF2B5EF4-FFF2-40B4-BE49-F238E27FC236}">
                    <a16:creationId xmlns:a16="http://schemas.microsoft.com/office/drawing/2014/main" id="{B75AB152-58CF-B841-A936-F1628194F582}"/>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Rectangle 80">
                <a:extLst>
                  <a:ext uri="{FF2B5EF4-FFF2-40B4-BE49-F238E27FC236}">
                    <a16:creationId xmlns:a16="http://schemas.microsoft.com/office/drawing/2014/main" id="{3A3D2DBC-7CE1-7F43-B8DE-B57B9EDE3AB4}"/>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2" name="Rectangle 81">
                <a:extLst>
                  <a:ext uri="{FF2B5EF4-FFF2-40B4-BE49-F238E27FC236}">
                    <a16:creationId xmlns:a16="http://schemas.microsoft.com/office/drawing/2014/main" id="{F9541F3F-6B15-0541-AC0A-10A7E8BDDD51}"/>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3" name="Rectangle 82">
                <a:extLst>
                  <a:ext uri="{FF2B5EF4-FFF2-40B4-BE49-F238E27FC236}">
                    <a16:creationId xmlns:a16="http://schemas.microsoft.com/office/drawing/2014/main" id="{B3291714-3F9B-B64E-98CB-248006AA8518}"/>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4" name="Rectangle 83">
                <a:extLst>
                  <a:ext uri="{FF2B5EF4-FFF2-40B4-BE49-F238E27FC236}">
                    <a16:creationId xmlns:a16="http://schemas.microsoft.com/office/drawing/2014/main" id="{BA0CA873-05D4-9C48-ABA4-A45D72D9757E}"/>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Rectangle 84">
                <a:extLst>
                  <a:ext uri="{FF2B5EF4-FFF2-40B4-BE49-F238E27FC236}">
                    <a16:creationId xmlns:a16="http://schemas.microsoft.com/office/drawing/2014/main" id="{2005B58D-A5C5-4F4D-B9BB-D80EC8A9D4D6}"/>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Rectangle 85">
                <a:extLst>
                  <a:ext uri="{FF2B5EF4-FFF2-40B4-BE49-F238E27FC236}">
                    <a16:creationId xmlns:a16="http://schemas.microsoft.com/office/drawing/2014/main" id="{ECAF1785-DE5E-494D-B372-6F20A3025B96}"/>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Rectangle 86">
                <a:extLst>
                  <a:ext uri="{FF2B5EF4-FFF2-40B4-BE49-F238E27FC236}">
                    <a16:creationId xmlns:a16="http://schemas.microsoft.com/office/drawing/2014/main" id="{3C22811E-AB84-E542-AF27-BB1DBB3076E7}"/>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8" name="Rectangle 87">
                <a:extLst>
                  <a:ext uri="{FF2B5EF4-FFF2-40B4-BE49-F238E27FC236}">
                    <a16:creationId xmlns:a16="http://schemas.microsoft.com/office/drawing/2014/main" id="{BE7D4F1D-F3A9-3D4B-8D5D-2784A47F34C6}"/>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9" name="Rectangle 88">
                <a:extLst>
                  <a:ext uri="{FF2B5EF4-FFF2-40B4-BE49-F238E27FC236}">
                    <a16:creationId xmlns:a16="http://schemas.microsoft.com/office/drawing/2014/main" id="{1D7B728D-B9F4-4549-A25D-9B300E497F00}"/>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0" name="Rectangle 89">
                <a:extLst>
                  <a:ext uri="{FF2B5EF4-FFF2-40B4-BE49-F238E27FC236}">
                    <a16:creationId xmlns:a16="http://schemas.microsoft.com/office/drawing/2014/main" id="{F876F9E1-B164-A245-A674-5A2CDDFE3E9A}"/>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Rectangle 90">
                <a:extLst>
                  <a:ext uri="{FF2B5EF4-FFF2-40B4-BE49-F238E27FC236}">
                    <a16:creationId xmlns:a16="http://schemas.microsoft.com/office/drawing/2014/main" id="{A45F0358-3928-4D47-9122-7218D260679C}"/>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92" name="Group 91">
                <a:extLst>
                  <a:ext uri="{FF2B5EF4-FFF2-40B4-BE49-F238E27FC236}">
                    <a16:creationId xmlns:a16="http://schemas.microsoft.com/office/drawing/2014/main" id="{FE0BE59A-347E-8246-8BDF-20EFB3DFE18A}"/>
                  </a:ext>
                </a:extLst>
              </p:cNvPr>
              <p:cNvGrpSpPr/>
              <p:nvPr/>
            </p:nvGrpSpPr>
            <p:grpSpPr>
              <a:xfrm>
                <a:off x="1017718" y="1074626"/>
                <a:ext cx="914400" cy="2609590"/>
                <a:chOff x="1017718" y="1074626"/>
                <a:chExt cx="914400" cy="2609590"/>
              </a:xfrm>
            </p:grpSpPr>
            <p:sp>
              <p:nvSpPr>
                <p:cNvPr id="93" name="Freeform 92">
                  <a:extLst>
                    <a:ext uri="{FF2B5EF4-FFF2-40B4-BE49-F238E27FC236}">
                      <a16:creationId xmlns:a16="http://schemas.microsoft.com/office/drawing/2014/main" id="{E4ECCB23-89B5-684A-AE4C-B38524971CC3}"/>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Freeform 93">
                  <a:extLst>
                    <a:ext uri="{FF2B5EF4-FFF2-40B4-BE49-F238E27FC236}">
                      <a16:creationId xmlns:a16="http://schemas.microsoft.com/office/drawing/2014/main" id="{FB31E239-0EF7-FD43-BECD-102D8B683A2D}"/>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5" name="Freeform 94">
                  <a:extLst>
                    <a:ext uri="{FF2B5EF4-FFF2-40B4-BE49-F238E27FC236}">
                      <a16:creationId xmlns:a16="http://schemas.microsoft.com/office/drawing/2014/main" id="{04CE4D17-D1DF-2143-B546-81D362B25125}"/>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6" name="Freeform 95">
                  <a:extLst>
                    <a:ext uri="{FF2B5EF4-FFF2-40B4-BE49-F238E27FC236}">
                      <a16:creationId xmlns:a16="http://schemas.microsoft.com/office/drawing/2014/main" id="{02F89353-191D-B543-8AD6-296E1F0A86E7}"/>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7" name="Freeform 96">
                  <a:extLst>
                    <a:ext uri="{FF2B5EF4-FFF2-40B4-BE49-F238E27FC236}">
                      <a16:creationId xmlns:a16="http://schemas.microsoft.com/office/drawing/2014/main" id="{9EFEC78E-48A3-3545-9EDA-880C189255F3}"/>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Freeform 97">
                  <a:extLst>
                    <a:ext uri="{FF2B5EF4-FFF2-40B4-BE49-F238E27FC236}">
                      <a16:creationId xmlns:a16="http://schemas.microsoft.com/office/drawing/2014/main" id="{77725523-24FA-824E-9E41-7A65F1EC6A86}"/>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0" name="Group 9">
              <a:extLst>
                <a:ext uri="{FF2B5EF4-FFF2-40B4-BE49-F238E27FC236}">
                  <a16:creationId xmlns:a16="http://schemas.microsoft.com/office/drawing/2014/main" id="{C0D0DB8F-A751-4844-B25A-E24172655632}"/>
                </a:ext>
              </a:extLst>
            </p:cNvPr>
            <p:cNvGrpSpPr/>
            <p:nvPr/>
          </p:nvGrpSpPr>
          <p:grpSpPr>
            <a:xfrm>
              <a:off x="4110383" y="2678639"/>
              <a:ext cx="917863" cy="2602280"/>
              <a:chOff x="3499959" y="1036532"/>
              <a:chExt cx="917863" cy="2602280"/>
            </a:xfrm>
          </p:grpSpPr>
          <p:sp>
            <p:nvSpPr>
              <p:cNvPr id="52" name="Rectangle 51">
                <a:extLst>
                  <a:ext uri="{FF2B5EF4-FFF2-40B4-BE49-F238E27FC236}">
                    <a16:creationId xmlns:a16="http://schemas.microsoft.com/office/drawing/2014/main" id="{04B31DE4-678F-124B-BAAC-0D62C95CC4CA}"/>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53F050A2-2582-4441-990C-9E1D04AB0EDF}"/>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a:extLst>
                  <a:ext uri="{FF2B5EF4-FFF2-40B4-BE49-F238E27FC236}">
                    <a16:creationId xmlns:a16="http://schemas.microsoft.com/office/drawing/2014/main" id="{9BDCE44F-BFDC-E44D-A8B6-B743FB6C673B}"/>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a:extLst>
                  <a:ext uri="{FF2B5EF4-FFF2-40B4-BE49-F238E27FC236}">
                    <a16:creationId xmlns:a16="http://schemas.microsoft.com/office/drawing/2014/main" id="{46070822-61DF-4D44-A314-1BB1B2F808CF}"/>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56" name="Rectangle 55">
                <a:extLst>
                  <a:ext uri="{FF2B5EF4-FFF2-40B4-BE49-F238E27FC236}">
                    <a16:creationId xmlns:a16="http://schemas.microsoft.com/office/drawing/2014/main" id="{E4933C85-26A8-BE4E-BF93-01FD82CD1966}"/>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a:extLst>
                  <a:ext uri="{FF2B5EF4-FFF2-40B4-BE49-F238E27FC236}">
                    <a16:creationId xmlns:a16="http://schemas.microsoft.com/office/drawing/2014/main" id="{C5D662DB-A363-0849-B43B-E1648789801C}"/>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a:extLst>
                  <a:ext uri="{FF2B5EF4-FFF2-40B4-BE49-F238E27FC236}">
                    <a16:creationId xmlns:a16="http://schemas.microsoft.com/office/drawing/2014/main" id="{83B78851-73D8-CF41-9126-367F3FF6DCC3}"/>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99FE8170-3AC8-8C4E-B104-D920C75E5C9B}"/>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a:extLst>
                  <a:ext uri="{FF2B5EF4-FFF2-40B4-BE49-F238E27FC236}">
                    <a16:creationId xmlns:a16="http://schemas.microsoft.com/office/drawing/2014/main" id="{50275CAA-645B-6A4A-B8FF-1280F468C523}"/>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206CD7DA-FF75-B541-ADEF-2E8C3527B74E}"/>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a:extLst>
                  <a:ext uri="{FF2B5EF4-FFF2-40B4-BE49-F238E27FC236}">
                    <a16:creationId xmlns:a16="http://schemas.microsoft.com/office/drawing/2014/main" id="{97CA2196-1A4E-7B48-A9E7-07E7BAD33C88}"/>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Rectangle 62">
                <a:extLst>
                  <a:ext uri="{FF2B5EF4-FFF2-40B4-BE49-F238E27FC236}">
                    <a16:creationId xmlns:a16="http://schemas.microsoft.com/office/drawing/2014/main" id="{CDC5911B-B0ED-EF42-8CBE-0BCD885A40C1}"/>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64" name="Group 63">
                <a:extLst>
                  <a:ext uri="{FF2B5EF4-FFF2-40B4-BE49-F238E27FC236}">
                    <a16:creationId xmlns:a16="http://schemas.microsoft.com/office/drawing/2014/main" id="{B2996D73-BCF3-F442-BCCF-869E2BB4E712}"/>
                  </a:ext>
                </a:extLst>
              </p:cNvPr>
              <p:cNvGrpSpPr/>
              <p:nvPr/>
            </p:nvGrpSpPr>
            <p:grpSpPr>
              <a:xfrm>
                <a:off x="3499959" y="1036532"/>
                <a:ext cx="914400" cy="2602280"/>
                <a:chOff x="3499959" y="1036532"/>
                <a:chExt cx="914400" cy="2602280"/>
              </a:xfrm>
            </p:grpSpPr>
            <p:sp>
              <p:nvSpPr>
                <p:cNvPr id="65" name="Freeform 64">
                  <a:extLst>
                    <a:ext uri="{FF2B5EF4-FFF2-40B4-BE49-F238E27FC236}">
                      <a16:creationId xmlns:a16="http://schemas.microsoft.com/office/drawing/2014/main" id="{EF2245C0-69B5-DE40-89AD-E9D7E5EA91CE}"/>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Freeform 65">
                  <a:extLst>
                    <a:ext uri="{FF2B5EF4-FFF2-40B4-BE49-F238E27FC236}">
                      <a16:creationId xmlns:a16="http://schemas.microsoft.com/office/drawing/2014/main" id="{976B7D5B-7B6B-604E-9EA4-A7F04F57D82F}"/>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7" name="Freeform 66">
                  <a:extLst>
                    <a:ext uri="{FF2B5EF4-FFF2-40B4-BE49-F238E27FC236}">
                      <a16:creationId xmlns:a16="http://schemas.microsoft.com/office/drawing/2014/main" id="{B388D2A2-ABA6-724E-BDFD-30070E4E9C56}"/>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11" name="Freeform 10">
              <a:extLst>
                <a:ext uri="{FF2B5EF4-FFF2-40B4-BE49-F238E27FC236}">
                  <a16:creationId xmlns:a16="http://schemas.microsoft.com/office/drawing/2014/main" id="{3FEB374E-4FF1-F540-9C9D-4CF748E51329}"/>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ight Arrow 11">
              <a:extLst>
                <a:ext uri="{FF2B5EF4-FFF2-40B4-BE49-F238E27FC236}">
                  <a16:creationId xmlns:a16="http://schemas.microsoft.com/office/drawing/2014/main" id="{776DF82B-2BFE-6F49-A208-CA22394DF665}"/>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13" name="Right Arrow 12">
              <a:extLst>
                <a:ext uri="{FF2B5EF4-FFF2-40B4-BE49-F238E27FC236}">
                  <a16:creationId xmlns:a16="http://schemas.microsoft.com/office/drawing/2014/main" id="{2172CE29-3FF9-714F-B278-2DF84DC5F7C0}"/>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ight Arrow 13">
              <a:extLst>
                <a:ext uri="{FF2B5EF4-FFF2-40B4-BE49-F238E27FC236}">
                  <a16:creationId xmlns:a16="http://schemas.microsoft.com/office/drawing/2014/main" id="{124206DB-56DA-EF49-BB68-BBE960740435}"/>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5" name="Group 14">
              <a:extLst>
                <a:ext uri="{FF2B5EF4-FFF2-40B4-BE49-F238E27FC236}">
                  <a16:creationId xmlns:a16="http://schemas.microsoft.com/office/drawing/2014/main" id="{CFFF2DF5-AC5B-D041-AF8A-D5F605F7A0FE}"/>
                </a:ext>
              </a:extLst>
            </p:cNvPr>
            <p:cNvGrpSpPr/>
            <p:nvPr/>
          </p:nvGrpSpPr>
          <p:grpSpPr>
            <a:xfrm>
              <a:off x="9581446" y="3313599"/>
              <a:ext cx="1027522" cy="768068"/>
              <a:chOff x="9522764" y="1731397"/>
              <a:chExt cx="1027522" cy="768068"/>
            </a:xfrm>
          </p:grpSpPr>
          <p:sp>
            <p:nvSpPr>
              <p:cNvPr id="50" name="Oval 49">
                <a:extLst>
                  <a:ext uri="{FF2B5EF4-FFF2-40B4-BE49-F238E27FC236}">
                    <a16:creationId xmlns:a16="http://schemas.microsoft.com/office/drawing/2014/main" id="{72F0F9C7-3852-EB45-88A9-1693D3DF8E39}"/>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Oval 50">
                <a:extLst>
                  <a:ext uri="{FF2B5EF4-FFF2-40B4-BE49-F238E27FC236}">
                    <a16:creationId xmlns:a16="http://schemas.microsoft.com/office/drawing/2014/main" id="{1CF7715F-CD00-AD47-900F-C0DDEB69D519}"/>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 name="TextBox 15">
              <a:extLst>
                <a:ext uri="{FF2B5EF4-FFF2-40B4-BE49-F238E27FC236}">
                  <a16:creationId xmlns:a16="http://schemas.microsoft.com/office/drawing/2014/main" id="{F2D6F3E9-DD75-8D44-BA36-16760D678162}"/>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17" name="TextBox 16">
              <a:extLst>
                <a:ext uri="{FF2B5EF4-FFF2-40B4-BE49-F238E27FC236}">
                  <a16:creationId xmlns:a16="http://schemas.microsoft.com/office/drawing/2014/main" id="{DD122975-BE6F-0A41-A16E-8E122E2F8771}"/>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18" name="TextBox 17">
              <a:extLst>
                <a:ext uri="{FF2B5EF4-FFF2-40B4-BE49-F238E27FC236}">
                  <a16:creationId xmlns:a16="http://schemas.microsoft.com/office/drawing/2014/main" id="{E2A0B38E-8698-C041-BC45-8F35373F2C03}"/>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19" name="TextBox 18">
              <a:extLst>
                <a:ext uri="{FF2B5EF4-FFF2-40B4-BE49-F238E27FC236}">
                  <a16:creationId xmlns:a16="http://schemas.microsoft.com/office/drawing/2014/main" id="{B66BD4C2-267F-1242-9597-AA43C63C3F4B}"/>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20" name="TextBox 19">
              <a:extLst>
                <a:ext uri="{FF2B5EF4-FFF2-40B4-BE49-F238E27FC236}">
                  <a16:creationId xmlns:a16="http://schemas.microsoft.com/office/drawing/2014/main" id="{BD602D65-2F02-D54D-B359-ED3EC38F1962}"/>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21" name="TextBox 20">
              <a:extLst>
                <a:ext uri="{FF2B5EF4-FFF2-40B4-BE49-F238E27FC236}">
                  <a16:creationId xmlns:a16="http://schemas.microsoft.com/office/drawing/2014/main" id="{8B7BC805-1D8E-6B4B-8B80-D295C145B378}"/>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22" name="TextBox 21">
              <a:extLst>
                <a:ext uri="{FF2B5EF4-FFF2-40B4-BE49-F238E27FC236}">
                  <a16:creationId xmlns:a16="http://schemas.microsoft.com/office/drawing/2014/main" id="{B0700ADA-8ECD-B746-BEA9-EEF786CBA020}"/>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23" name="U-Turn Arrow 22">
              <a:extLst>
                <a:ext uri="{FF2B5EF4-FFF2-40B4-BE49-F238E27FC236}">
                  <a16:creationId xmlns:a16="http://schemas.microsoft.com/office/drawing/2014/main" id="{1A7203E6-B5CB-584B-8B23-5F1D0E4ABB30}"/>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9" name="TextBox 28">
              <a:extLst>
                <a:ext uri="{FF2B5EF4-FFF2-40B4-BE49-F238E27FC236}">
                  <a16:creationId xmlns:a16="http://schemas.microsoft.com/office/drawing/2014/main" id="{3D2A0ABA-5F72-8B46-921A-A81C088EF476}"/>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30" name="Right Arrow 29">
              <a:extLst>
                <a:ext uri="{FF2B5EF4-FFF2-40B4-BE49-F238E27FC236}">
                  <a16:creationId xmlns:a16="http://schemas.microsoft.com/office/drawing/2014/main" id="{64529CAF-A9F9-FA49-990E-129225AC9FE6}"/>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F06B551D-DEE7-F544-B7BB-46FCEC04F299}"/>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32" name="Curved Connector 31">
              <a:extLst>
                <a:ext uri="{FF2B5EF4-FFF2-40B4-BE49-F238E27FC236}">
                  <a16:creationId xmlns:a16="http://schemas.microsoft.com/office/drawing/2014/main" id="{90D6B44F-CD89-364B-B2EB-6462ABCB4CCC}"/>
                </a:ext>
              </a:extLst>
            </p:cNvPr>
            <p:cNvCxnSpPr>
              <a:cxnSpLocks/>
              <a:stCxn id="50"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Curved Connector 32">
              <a:extLst>
                <a:ext uri="{FF2B5EF4-FFF2-40B4-BE49-F238E27FC236}">
                  <a16:creationId xmlns:a16="http://schemas.microsoft.com/office/drawing/2014/main" id="{7B559B3B-4D76-BE4C-B475-2C737C4B8D2A}"/>
                </a:ext>
              </a:extLst>
            </p:cNvPr>
            <p:cNvCxnSpPr>
              <a:cxnSpLocks/>
              <a:stCxn id="50"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Curved Connector 33">
              <a:extLst>
                <a:ext uri="{FF2B5EF4-FFF2-40B4-BE49-F238E27FC236}">
                  <a16:creationId xmlns:a16="http://schemas.microsoft.com/office/drawing/2014/main" id="{31A15AF3-F986-8149-B173-9847D35F2126}"/>
                </a:ext>
              </a:extLst>
            </p:cNvPr>
            <p:cNvCxnSpPr>
              <a:cxnSpLocks/>
              <a:endCxn id="50"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Curved Connector 34">
              <a:extLst>
                <a:ext uri="{FF2B5EF4-FFF2-40B4-BE49-F238E27FC236}">
                  <a16:creationId xmlns:a16="http://schemas.microsoft.com/office/drawing/2014/main" id="{A6A45BA4-A5F4-6C4E-BDCB-10E6DD4E95D0}"/>
                </a:ext>
              </a:extLst>
            </p:cNvPr>
            <p:cNvCxnSpPr>
              <a:cxnSpLocks/>
              <a:stCxn id="50"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6" name="Curved Connector 35">
              <a:extLst>
                <a:ext uri="{FF2B5EF4-FFF2-40B4-BE49-F238E27FC236}">
                  <a16:creationId xmlns:a16="http://schemas.microsoft.com/office/drawing/2014/main" id="{FCE6C166-81DE-8149-9ECD-C8FBCA0201A2}"/>
                </a:ext>
              </a:extLst>
            </p:cNvPr>
            <p:cNvCxnSpPr>
              <a:cxnSpLocks/>
              <a:stCxn id="50"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Curved Connector 36">
              <a:extLst>
                <a:ext uri="{FF2B5EF4-FFF2-40B4-BE49-F238E27FC236}">
                  <a16:creationId xmlns:a16="http://schemas.microsoft.com/office/drawing/2014/main" id="{478D82DC-DA70-C14E-B7BB-C99F086CD362}"/>
                </a:ext>
              </a:extLst>
            </p:cNvPr>
            <p:cNvCxnSpPr>
              <a:cxnSpLocks/>
              <a:endCxn id="50"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Curved Connector 37">
              <a:extLst>
                <a:ext uri="{FF2B5EF4-FFF2-40B4-BE49-F238E27FC236}">
                  <a16:creationId xmlns:a16="http://schemas.microsoft.com/office/drawing/2014/main" id="{99E8DC4A-15B9-3C49-ADED-564A86F5DD29}"/>
                </a:ext>
              </a:extLst>
            </p:cNvPr>
            <p:cNvCxnSpPr>
              <a:cxnSpLocks/>
              <a:stCxn id="50"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Curved Connector 38">
              <a:extLst>
                <a:ext uri="{FF2B5EF4-FFF2-40B4-BE49-F238E27FC236}">
                  <a16:creationId xmlns:a16="http://schemas.microsoft.com/office/drawing/2014/main" id="{91EFAD43-13A9-3946-96D4-13419F5E9213}"/>
                </a:ext>
              </a:extLst>
            </p:cNvPr>
            <p:cNvCxnSpPr>
              <a:cxnSpLocks/>
              <a:endCxn id="50"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6" name="Rounded Rectangle 105">
            <a:extLst>
              <a:ext uri="{FF2B5EF4-FFF2-40B4-BE49-F238E27FC236}">
                <a16:creationId xmlns:a16="http://schemas.microsoft.com/office/drawing/2014/main" id="{1C749A1C-C661-9F4D-AE3B-B4B2B20378DF}"/>
              </a:ext>
            </a:extLst>
          </p:cNvPr>
          <p:cNvSpPr/>
          <p:nvPr/>
        </p:nvSpPr>
        <p:spPr>
          <a:xfrm>
            <a:off x="841261" y="364258"/>
            <a:ext cx="4362016"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dirty="0"/>
              <a:t>RNA transcription</a:t>
            </a:r>
          </a:p>
        </p:txBody>
      </p:sp>
      <p:sp>
        <p:nvSpPr>
          <p:cNvPr id="99" name="Rectangle 98">
            <a:extLst>
              <a:ext uri="{FF2B5EF4-FFF2-40B4-BE49-F238E27FC236}">
                <a16:creationId xmlns:a16="http://schemas.microsoft.com/office/drawing/2014/main" id="{C8137A13-54CE-424E-99E7-8EAAE4A73DCE}"/>
              </a:ext>
            </a:extLst>
          </p:cNvPr>
          <p:cNvSpPr/>
          <p:nvPr/>
        </p:nvSpPr>
        <p:spPr>
          <a:xfrm>
            <a:off x="693162" y="2300210"/>
            <a:ext cx="9389075" cy="1938992"/>
          </a:xfrm>
          <a:prstGeom prst="rect">
            <a:avLst/>
          </a:prstGeom>
        </p:spPr>
        <p:txBody>
          <a:bodyPr wrap="square" numCol="2">
            <a:spAutoFit/>
          </a:bodyPr>
          <a:lstStyle/>
          <a:p>
            <a:pPr marL="742950" lvl="1" indent="-285750">
              <a:buFont typeface="Arial" panose="020B0604020202020204" pitchFamily="34" charset="0"/>
              <a:buChar char="•"/>
            </a:pPr>
            <a:r>
              <a:rPr lang="en-US" sz="2000" dirty="0"/>
              <a:t>post-translational modifications</a:t>
            </a:r>
          </a:p>
          <a:p>
            <a:pPr marL="742950" lvl="1" indent="-285750">
              <a:buFont typeface="Arial" panose="020B0604020202020204" pitchFamily="34" charset="0"/>
              <a:buChar char="•"/>
            </a:pPr>
            <a:r>
              <a:rPr lang="en-US" sz="2000" dirty="0"/>
              <a:t>RNA splicing</a:t>
            </a:r>
          </a:p>
          <a:p>
            <a:pPr marL="742950" lvl="1" indent="-285750">
              <a:buFont typeface="Arial" panose="020B0604020202020204" pitchFamily="34" charset="0"/>
              <a:buChar char="•"/>
            </a:pPr>
            <a:r>
              <a:rPr lang="en-US" sz="2000" dirty="0"/>
              <a:t>RNA bound to RNA-binding proteins</a:t>
            </a:r>
          </a:p>
          <a:p>
            <a:pPr marL="742950" lvl="1" indent="-285750">
              <a:buFont typeface="Arial" panose="020B0604020202020204" pitchFamily="34" charset="0"/>
              <a:buChar char="•"/>
            </a:pPr>
            <a:endParaRPr lang="en-US" sz="2000" dirty="0"/>
          </a:p>
          <a:p>
            <a:pPr marL="742950" lvl="1" indent="-285750">
              <a:buFont typeface="Arial" panose="020B0604020202020204" pitchFamily="34" charset="0"/>
              <a:buChar char="•"/>
            </a:pPr>
            <a:endParaRPr lang="en-US" sz="2000" dirty="0"/>
          </a:p>
          <a:p>
            <a:pPr marL="742950" lvl="1" indent="-285750">
              <a:buFont typeface="Arial" panose="020B0604020202020204" pitchFamily="34" charset="0"/>
              <a:buChar char="•"/>
            </a:pPr>
            <a:endParaRPr lang="en-US" sz="2000" dirty="0"/>
          </a:p>
          <a:p>
            <a:pPr marL="742950" lvl="1" indent="-285750">
              <a:buFont typeface="Arial" panose="020B0604020202020204" pitchFamily="34" charset="0"/>
              <a:buChar char="•"/>
            </a:pPr>
            <a:r>
              <a:rPr lang="en-US" sz="2000" dirty="0"/>
              <a:t>unique RNA isoforms</a:t>
            </a:r>
          </a:p>
          <a:p>
            <a:pPr marL="742950" lvl="1" indent="-285750">
              <a:buFont typeface="Arial" panose="020B0604020202020204" pitchFamily="34" charset="0"/>
              <a:buChar char="•"/>
            </a:pPr>
            <a:r>
              <a:rPr lang="en-US" sz="2000" dirty="0"/>
              <a:t>RNA degradation</a:t>
            </a:r>
          </a:p>
          <a:p>
            <a:pPr marL="742950" lvl="1" indent="-285750">
              <a:buFont typeface="Arial" panose="020B0604020202020204" pitchFamily="34" charset="0"/>
              <a:buChar char="•"/>
            </a:pPr>
            <a:r>
              <a:rPr lang="en-US" sz="2000" dirty="0"/>
              <a:t>regulation of other RNA species</a:t>
            </a:r>
          </a:p>
        </p:txBody>
      </p:sp>
      <p:sp>
        <p:nvSpPr>
          <p:cNvPr id="7" name="Bent Arrow 6">
            <a:extLst>
              <a:ext uri="{FF2B5EF4-FFF2-40B4-BE49-F238E27FC236}">
                <a16:creationId xmlns:a16="http://schemas.microsoft.com/office/drawing/2014/main" id="{420A7E9B-C314-C64F-9CDE-335375E8BCB4}"/>
              </a:ext>
            </a:extLst>
          </p:cNvPr>
          <p:cNvSpPr/>
          <p:nvPr/>
        </p:nvSpPr>
        <p:spPr>
          <a:xfrm rot="10800000" flipH="1">
            <a:off x="3306666" y="3429000"/>
            <a:ext cx="759811" cy="1264283"/>
          </a:xfrm>
          <a:prstGeom prst="bentArrow">
            <a:avLst>
              <a:gd name="adj1" fmla="val 13934"/>
              <a:gd name="adj2" fmla="val 15317"/>
              <a:gd name="adj3" fmla="val 25000"/>
              <a:gd name="adj4" fmla="val 47900"/>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04" name="Bent Arrow 103">
            <a:extLst>
              <a:ext uri="{FF2B5EF4-FFF2-40B4-BE49-F238E27FC236}">
                <a16:creationId xmlns:a16="http://schemas.microsoft.com/office/drawing/2014/main" id="{AD5B5894-336F-AB46-9F33-64F50D354DF2}"/>
              </a:ext>
            </a:extLst>
          </p:cNvPr>
          <p:cNvSpPr/>
          <p:nvPr/>
        </p:nvSpPr>
        <p:spPr>
          <a:xfrm rot="10800000" flipH="1">
            <a:off x="5488270" y="3436146"/>
            <a:ext cx="759811" cy="1264283"/>
          </a:xfrm>
          <a:prstGeom prst="bentArrow">
            <a:avLst>
              <a:gd name="adj1" fmla="val 13934"/>
              <a:gd name="adj2" fmla="val 15317"/>
              <a:gd name="adj3" fmla="val 25000"/>
              <a:gd name="adj4" fmla="val 47900"/>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2862471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7721B0-81D9-3E4E-B7DA-922588B751A1}"/>
              </a:ext>
            </a:extLst>
          </p:cNvPr>
          <p:cNvSpPr>
            <a:spLocks noGrp="1"/>
          </p:cNvSpPr>
          <p:nvPr>
            <p:ph idx="1"/>
          </p:nvPr>
        </p:nvSpPr>
        <p:spPr>
          <a:xfrm>
            <a:off x="838200" y="1825625"/>
            <a:ext cx="10515600" cy="438855"/>
          </a:xfrm>
        </p:spPr>
        <p:txBody>
          <a:bodyPr>
            <a:noAutofit/>
          </a:bodyPr>
          <a:lstStyle/>
          <a:p>
            <a:r>
              <a:rPr lang="en-US" sz="2400" dirty="0"/>
              <a:t>Regulation of RNA transcription and processing affects protein synthesis</a:t>
            </a:r>
          </a:p>
          <a:p>
            <a:endParaRPr lang="en-US" sz="2400" dirty="0"/>
          </a:p>
        </p:txBody>
      </p:sp>
      <p:sp>
        <p:nvSpPr>
          <p:cNvPr id="6" name="Slide Number Placeholder 5">
            <a:extLst>
              <a:ext uri="{FF2B5EF4-FFF2-40B4-BE49-F238E27FC236}">
                <a16:creationId xmlns:a16="http://schemas.microsoft.com/office/drawing/2014/main" id="{55CCEFA7-D720-334A-BCEF-A69FDED500AB}"/>
              </a:ext>
            </a:extLst>
          </p:cNvPr>
          <p:cNvSpPr>
            <a:spLocks noGrp="1"/>
          </p:cNvSpPr>
          <p:nvPr>
            <p:ph type="sldNum" sz="quarter" idx="12"/>
          </p:nvPr>
        </p:nvSpPr>
        <p:spPr/>
        <p:txBody>
          <a:bodyPr/>
          <a:lstStyle/>
          <a:p>
            <a:fld id="{488F6B55-2FBF-E645-B561-8271EEC5CE3D}" type="slidenum">
              <a:rPr lang="en-GB" smtClean="0"/>
              <a:t>8</a:t>
            </a:fld>
            <a:endParaRPr lang="en-GB"/>
          </a:p>
        </p:txBody>
      </p:sp>
      <p:pic>
        <p:nvPicPr>
          <p:cNvPr id="5" name="Picture 4" descr="A picture containing background pattern&#10;&#10;Description automatically generated">
            <a:extLst>
              <a:ext uri="{FF2B5EF4-FFF2-40B4-BE49-F238E27FC236}">
                <a16:creationId xmlns:a16="http://schemas.microsoft.com/office/drawing/2014/main" id="{820A3D62-14DD-6548-8407-F47B485FF541}"/>
              </a:ext>
            </a:extLst>
          </p:cNvPr>
          <p:cNvPicPr>
            <a:picLocks noChangeAspect="1"/>
          </p:cNvPicPr>
          <p:nvPr/>
        </p:nvPicPr>
        <p:blipFill>
          <a:blip r:embed="rId3"/>
          <a:stretch>
            <a:fillRect/>
          </a:stretch>
        </p:blipFill>
        <p:spPr>
          <a:xfrm>
            <a:off x="9956951" y="296695"/>
            <a:ext cx="1949513" cy="550738"/>
          </a:xfrm>
          <a:prstGeom prst="rect">
            <a:avLst/>
          </a:prstGeom>
        </p:spPr>
      </p:pic>
      <p:grpSp>
        <p:nvGrpSpPr>
          <p:cNvPr id="9" name="Group 8">
            <a:extLst>
              <a:ext uri="{FF2B5EF4-FFF2-40B4-BE49-F238E27FC236}">
                <a16:creationId xmlns:a16="http://schemas.microsoft.com/office/drawing/2014/main" id="{52A8225E-7A46-6C42-9C83-969996997531}"/>
              </a:ext>
            </a:extLst>
          </p:cNvPr>
          <p:cNvGrpSpPr/>
          <p:nvPr/>
        </p:nvGrpSpPr>
        <p:grpSpPr>
          <a:xfrm>
            <a:off x="1803234" y="2716733"/>
            <a:ext cx="914403" cy="2609590"/>
            <a:chOff x="1017715" y="1074626"/>
            <a:chExt cx="914403" cy="2609590"/>
          </a:xfrm>
        </p:grpSpPr>
        <p:sp>
          <p:nvSpPr>
            <p:cNvPr id="68" name="Rectangle 67">
              <a:extLst>
                <a:ext uri="{FF2B5EF4-FFF2-40B4-BE49-F238E27FC236}">
                  <a16:creationId xmlns:a16="http://schemas.microsoft.com/office/drawing/2014/main" id="{B87BDF45-446E-8542-A508-538383E659B5}"/>
                </a:ext>
              </a:extLst>
            </p:cNvPr>
            <p:cNvSpPr/>
            <p:nvPr/>
          </p:nvSpPr>
          <p:spPr>
            <a:xfrm>
              <a:off x="1017717" y="1846807"/>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Rectangle 68">
              <a:extLst>
                <a:ext uri="{FF2B5EF4-FFF2-40B4-BE49-F238E27FC236}">
                  <a16:creationId xmlns:a16="http://schemas.microsoft.com/office/drawing/2014/main" id="{8AD8CB1B-2DE3-364F-8F52-E073C18E161A}"/>
                </a:ext>
              </a:extLst>
            </p:cNvPr>
            <p:cNvSpPr/>
            <p:nvPr/>
          </p:nvSpPr>
          <p:spPr>
            <a:xfrm>
              <a:off x="1057327" y="1992384"/>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0" name="Rectangle 69">
              <a:extLst>
                <a:ext uri="{FF2B5EF4-FFF2-40B4-BE49-F238E27FC236}">
                  <a16:creationId xmlns:a16="http://schemas.microsoft.com/office/drawing/2014/main" id="{ACF1E6DB-51E9-F348-9B06-C2C8E0D42F7C}"/>
                </a:ext>
              </a:extLst>
            </p:cNvPr>
            <p:cNvSpPr/>
            <p:nvPr/>
          </p:nvSpPr>
          <p:spPr>
            <a:xfrm>
              <a:off x="1181378" y="2137960"/>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 name="Rectangle 70">
              <a:extLst>
                <a:ext uri="{FF2B5EF4-FFF2-40B4-BE49-F238E27FC236}">
                  <a16:creationId xmlns:a16="http://schemas.microsoft.com/office/drawing/2014/main" id="{9A036EC3-C986-174D-BB7E-ABA015EF1B81}"/>
                </a:ext>
              </a:extLst>
            </p:cNvPr>
            <p:cNvSpPr/>
            <p:nvPr/>
          </p:nvSpPr>
          <p:spPr>
            <a:xfrm>
              <a:off x="1137313" y="1701230"/>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72" name="Rectangle 71">
              <a:extLst>
                <a:ext uri="{FF2B5EF4-FFF2-40B4-BE49-F238E27FC236}">
                  <a16:creationId xmlns:a16="http://schemas.microsoft.com/office/drawing/2014/main" id="{5C156ABD-6E49-9C41-BBF1-B64FC12CBD05}"/>
                </a:ext>
              </a:extLst>
            </p:cNvPr>
            <p:cNvSpPr/>
            <p:nvPr/>
          </p:nvSpPr>
          <p:spPr>
            <a:xfrm>
              <a:off x="1480427" y="1846807"/>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Rectangle 72">
              <a:extLst>
                <a:ext uri="{FF2B5EF4-FFF2-40B4-BE49-F238E27FC236}">
                  <a16:creationId xmlns:a16="http://schemas.microsoft.com/office/drawing/2014/main" id="{1318ADBD-BFB8-6F40-BA70-E726D33C20AE}"/>
                </a:ext>
              </a:extLst>
            </p:cNvPr>
            <p:cNvSpPr/>
            <p:nvPr/>
          </p:nvSpPr>
          <p:spPr>
            <a:xfrm>
              <a:off x="1480428" y="1992384"/>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Rectangle 73">
              <a:extLst>
                <a:ext uri="{FF2B5EF4-FFF2-40B4-BE49-F238E27FC236}">
                  <a16:creationId xmlns:a16="http://schemas.microsoft.com/office/drawing/2014/main" id="{C0B26B86-C174-9747-A403-78971EE1731E}"/>
                </a:ext>
              </a:extLst>
            </p:cNvPr>
            <p:cNvSpPr/>
            <p:nvPr/>
          </p:nvSpPr>
          <p:spPr>
            <a:xfrm>
              <a:off x="1480428" y="2137960"/>
              <a:ext cx="288030"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Rectangle 74">
              <a:extLst>
                <a:ext uri="{FF2B5EF4-FFF2-40B4-BE49-F238E27FC236}">
                  <a16:creationId xmlns:a16="http://schemas.microsoft.com/office/drawing/2014/main" id="{1A4F43DC-7C34-8D4D-A6C2-E1E369ADCCC6}"/>
                </a:ext>
              </a:extLst>
            </p:cNvPr>
            <p:cNvSpPr/>
            <p:nvPr/>
          </p:nvSpPr>
          <p:spPr>
            <a:xfrm>
              <a:off x="1480428" y="1701230"/>
              <a:ext cx="332096"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Rectangle 75">
              <a:extLst>
                <a:ext uri="{FF2B5EF4-FFF2-40B4-BE49-F238E27FC236}">
                  <a16:creationId xmlns:a16="http://schemas.microsoft.com/office/drawing/2014/main" id="{A6697DF0-0152-C941-819C-F192CD56478B}"/>
                </a:ext>
              </a:extLst>
            </p:cNvPr>
            <p:cNvSpPr/>
            <p:nvPr/>
          </p:nvSpPr>
          <p:spPr>
            <a:xfrm>
              <a:off x="1017715" y="2708152"/>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Rectangle 76">
              <a:extLst>
                <a:ext uri="{FF2B5EF4-FFF2-40B4-BE49-F238E27FC236}">
                  <a16:creationId xmlns:a16="http://schemas.microsoft.com/office/drawing/2014/main" id="{6D5EE6E8-67E2-AE45-98F9-E944DF50E5B1}"/>
                </a:ext>
              </a:extLst>
            </p:cNvPr>
            <p:cNvSpPr/>
            <p:nvPr/>
          </p:nvSpPr>
          <p:spPr>
            <a:xfrm>
              <a:off x="1057325" y="2853729"/>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Rectangle 77">
              <a:extLst>
                <a:ext uri="{FF2B5EF4-FFF2-40B4-BE49-F238E27FC236}">
                  <a16:creationId xmlns:a16="http://schemas.microsoft.com/office/drawing/2014/main" id="{9F2A7C3C-FB09-F245-B40A-9600A48EDBFF}"/>
                </a:ext>
              </a:extLst>
            </p:cNvPr>
            <p:cNvSpPr/>
            <p:nvPr/>
          </p:nvSpPr>
          <p:spPr>
            <a:xfrm>
              <a:off x="1181376" y="2999305"/>
              <a:ext cx="299048"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Rectangle 78">
              <a:extLst>
                <a:ext uri="{FF2B5EF4-FFF2-40B4-BE49-F238E27FC236}">
                  <a16:creationId xmlns:a16="http://schemas.microsoft.com/office/drawing/2014/main" id="{25BEFF81-D5A9-A847-8646-2F2A1A8EAFA1}"/>
                </a:ext>
              </a:extLst>
            </p:cNvPr>
            <p:cNvSpPr/>
            <p:nvPr/>
          </p:nvSpPr>
          <p:spPr>
            <a:xfrm>
              <a:off x="1137311" y="2562575"/>
              <a:ext cx="343114"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a:extLst>
                <a:ext uri="{FF2B5EF4-FFF2-40B4-BE49-F238E27FC236}">
                  <a16:creationId xmlns:a16="http://schemas.microsoft.com/office/drawing/2014/main" id="{B75AB152-58CF-B841-A936-F1628194F582}"/>
                </a:ext>
              </a:extLst>
            </p:cNvPr>
            <p:cNvSpPr/>
            <p:nvPr/>
          </p:nvSpPr>
          <p:spPr>
            <a:xfrm>
              <a:off x="1480425" y="2708152"/>
              <a:ext cx="451691"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Rectangle 80">
              <a:extLst>
                <a:ext uri="{FF2B5EF4-FFF2-40B4-BE49-F238E27FC236}">
                  <a16:creationId xmlns:a16="http://schemas.microsoft.com/office/drawing/2014/main" id="{3A3D2DBC-7CE1-7F43-B8DE-B57B9EDE3AB4}"/>
                </a:ext>
              </a:extLst>
            </p:cNvPr>
            <p:cNvSpPr/>
            <p:nvPr/>
          </p:nvSpPr>
          <p:spPr>
            <a:xfrm>
              <a:off x="1480426" y="2853729"/>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2" name="Rectangle 81">
              <a:extLst>
                <a:ext uri="{FF2B5EF4-FFF2-40B4-BE49-F238E27FC236}">
                  <a16:creationId xmlns:a16="http://schemas.microsoft.com/office/drawing/2014/main" id="{F9541F3F-6B15-0541-AC0A-10A7E8BDDD51}"/>
                </a:ext>
              </a:extLst>
            </p:cNvPr>
            <p:cNvSpPr/>
            <p:nvPr/>
          </p:nvSpPr>
          <p:spPr>
            <a:xfrm>
              <a:off x="1480426" y="2999305"/>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3" name="Rectangle 82">
              <a:extLst>
                <a:ext uri="{FF2B5EF4-FFF2-40B4-BE49-F238E27FC236}">
                  <a16:creationId xmlns:a16="http://schemas.microsoft.com/office/drawing/2014/main" id="{B3291714-3F9B-B64E-98CB-248006AA8518}"/>
                </a:ext>
              </a:extLst>
            </p:cNvPr>
            <p:cNvSpPr/>
            <p:nvPr/>
          </p:nvSpPr>
          <p:spPr>
            <a:xfrm>
              <a:off x="1480426" y="2562575"/>
              <a:ext cx="332096"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4" name="Rectangle 83">
              <a:extLst>
                <a:ext uri="{FF2B5EF4-FFF2-40B4-BE49-F238E27FC236}">
                  <a16:creationId xmlns:a16="http://schemas.microsoft.com/office/drawing/2014/main" id="{BA0CA873-05D4-9C48-ABA4-A45D72D9757E}"/>
                </a:ext>
              </a:extLst>
            </p:cNvPr>
            <p:cNvSpPr/>
            <p:nvPr/>
          </p:nvSpPr>
          <p:spPr>
            <a:xfrm>
              <a:off x="1017715" y="3587004"/>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Rectangle 84">
              <a:extLst>
                <a:ext uri="{FF2B5EF4-FFF2-40B4-BE49-F238E27FC236}">
                  <a16:creationId xmlns:a16="http://schemas.microsoft.com/office/drawing/2014/main" id="{2005B58D-A5C5-4F4D-B9BB-D80EC8A9D4D6}"/>
                </a:ext>
              </a:extLst>
            </p:cNvPr>
            <p:cNvSpPr/>
            <p:nvPr/>
          </p:nvSpPr>
          <p:spPr>
            <a:xfrm>
              <a:off x="1137311" y="3441427"/>
              <a:ext cx="343114"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Rectangle 85">
              <a:extLst>
                <a:ext uri="{FF2B5EF4-FFF2-40B4-BE49-F238E27FC236}">
                  <a16:creationId xmlns:a16="http://schemas.microsoft.com/office/drawing/2014/main" id="{ECAF1785-DE5E-494D-B372-6F20A3025B96}"/>
                </a:ext>
              </a:extLst>
            </p:cNvPr>
            <p:cNvSpPr/>
            <p:nvPr/>
          </p:nvSpPr>
          <p:spPr>
            <a:xfrm>
              <a:off x="1480425" y="3587004"/>
              <a:ext cx="451691"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Rectangle 86">
              <a:extLst>
                <a:ext uri="{FF2B5EF4-FFF2-40B4-BE49-F238E27FC236}">
                  <a16:creationId xmlns:a16="http://schemas.microsoft.com/office/drawing/2014/main" id="{3C22811E-AB84-E542-AF27-BB1DBB3076E7}"/>
                </a:ext>
              </a:extLst>
            </p:cNvPr>
            <p:cNvSpPr/>
            <p:nvPr/>
          </p:nvSpPr>
          <p:spPr>
            <a:xfrm>
              <a:off x="1480426" y="3441427"/>
              <a:ext cx="332096"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8" name="Rectangle 87">
              <a:extLst>
                <a:ext uri="{FF2B5EF4-FFF2-40B4-BE49-F238E27FC236}">
                  <a16:creationId xmlns:a16="http://schemas.microsoft.com/office/drawing/2014/main" id="{BE7D4F1D-F3A9-3D4B-8D5D-2784A47F34C6}"/>
                </a:ext>
              </a:extLst>
            </p:cNvPr>
            <p:cNvSpPr/>
            <p:nvPr/>
          </p:nvSpPr>
          <p:spPr>
            <a:xfrm>
              <a:off x="1057323" y="1122085"/>
              <a:ext cx="423099" cy="8229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9" name="Rectangle 88">
              <a:extLst>
                <a:ext uri="{FF2B5EF4-FFF2-40B4-BE49-F238E27FC236}">
                  <a16:creationId xmlns:a16="http://schemas.microsoft.com/office/drawing/2014/main" id="{1D7B728D-B9F4-4549-A25D-9B300E497F00}"/>
                </a:ext>
              </a:extLst>
            </p:cNvPr>
            <p:cNvSpPr/>
            <p:nvPr/>
          </p:nvSpPr>
          <p:spPr>
            <a:xfrm>
              <a:off x="1181374" y="1267661"/>
              <a:ext cx="299048"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0" name="Rectangle 89">
              <a:extLst>
                <a:ext uri="{FF2B5EF4-FFF2-40B4-BE49-F238E27FC236}">
                  <a16:creationId xmlns:a16="http://schemas.microsoft.com/office/drawing/2014/main" id="{F876F9E1-B164-A245-A674-5A2CDDFE3E9A}"/>
                </a:ext>
              </a:extLst>
            </p:cNvPr>
            <p:cNvSpPr/>
            <p:nvPr/>
          </p:nvSpPr>
          <p:spPr>
            <a:xfrm>
              <a:off x="1480424" y="1122085"/>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Rectangle 90">
              <a:extLst>
                <a:ext uri="{FF2B5EF4-FFF2-40B4-BE49-F238E27FC236}">
                  <a16:creationId xmlns:a16="http://schemas.microsoft.com/office/drawing/2014/main" id="{A45F0358-3928-4D47-9122-7218D260679C}"/>
                </a:ext>
              </a:extLst>
            </p:cNvPr>
            <p:cNvSpPr/>
            <p:nvPr/>
          </p:nvSpPr>
          <p:spPr>
            <a:xfrm>
              <a:off x="1480424" y="1267661"/>
              <a:ext cx="288030" cy="82296"/>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92" name="Group 91">
              <a:extLst>
                <a:ext uri="{FF2B5EF4-FFF2-40B4-BE49-F238E27FC236}">
                  <a16:creationId xmlns:a16="http://schemas.microsoft.com/office/drawing/2014/main" id="{FE0BE59A-347E-8246-8BDF-20EFB3DFE18A}"/>
                </a:ext>
              </a:extLst>
            </p:cNvPr>
            <p:cNvGrpSpPr/>
            <p:nvPr/>
          </p:nvGrpSpPr>
          <p:grpSpPr>
            <a:xfrm>
              <a:off x="1017718" y="1074626"/>
              <a:ext cx="914400" cy="2609590"/>
              <a:chOff x="1017718" y="1074626"/>
              <a:chExt cx="914400" cy="2609590"/>
            </a:xfrm>
          </p:grpSpPr>
          <p:sp>
            <p:nvSpPr>
              <p:cNvPr id="93" name="Freeform 92">
                <a:extLst>
                  <a:ext uri="{FF2B5EF4-FFF2-40B4-BE49-F238E27FC236}">
                    <a16:creationId xmlns:a16="http://schemas.microsoft.com/office/drawing/2014/main" id="{E4ECCB23-89B5-684A-AE4C-B38524971CC3}"/>
                  </a:ext>
                </a:extLst>
              </p:cNvPr>
              <p:cNvSpPr/>
              <p:nvPr/>
            </p:nvSpPr>
            <p:spPr>
              <a:xfrm flipH="1">
                <a:off x="1017718" y="2813657"/>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Freeform 93">
                <a:extLst>
                  <a:ext uri="{FF2B5EF4-FFF2-40B4-BE49-F238E27FC236}">
                    <a16:creationId xmlns:a16="http://schemas.microsoft.com/office/drawing/2014/main" id="{FB31E239-0EF7-FD43-BECD-102D8B683A2D}"/>
                  </a:ext>
                </a:extLst>
              </p:cNvPr>
              <p:cNvSpPr/>
              <p:nvPr/>
            </p:nvSpPr>
            <p:spPr>
              <a:xfrm flipH="1">
                <a:off x="1017718" y="1074626"/>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5" name="Freeform 94">
                <a:extLst>
                  <a:ext uri="{FF2B5EF4-FFF2-40B4-BE49-F238E27FC236}">
                    <a16:creationId xmlns:a16="http://schemas.microsoft.com/office/drawing/2014/main" id="{04CE4D17-D1DF-2143-B546-81D362B25125}"/>
                  </a:ext>
                </a:extLst>
              </p:cNvPr>
              <p:cNvSpPr/>
              <p:nvPr/>
            </p:nvSpPr>
            <p:spPr>
              <a:xfrm>
                <a:off x="1017718" y="1077239"/>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6" name="Freeform 95">
                <a:extLst>
                  <a:ext uri="{FF2B5EF4-FFF2-40B4-BE49-F238E27FC236}">
                    <a16:creationId xmlns:a16="http://schemas.microsoft.com/office/drawing/2014/main" id="{02F89353-191D-B543-8AD6-296E1F0A86E7}"/>
                  </a:ext>
                </a:extLst>
              </p:cNvPr>
              <p:cNvSpPr/>
              <p:nvPr/>
            </p:nvSpPr>
            <p:spPr>
              <a:xfrm flipH="1">
                <a:off x="1017718" y="1938401"/>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7" name="Freeform 96">
                <a:extLst>
                  <a:ext uri="{FF2B5EF4-FFF2-40B4-BE49-F238E27FC236}">
                    <a16:creationId xmlns:a16="http://schemas.microsoft.com/office/drawing/2014/main" id="{9EFEC78E-48A3-3545-9EDA-880C189255F3}"/>
                  </a:ext>
                </a:extLst>
              </p:cNvPr>
              <p:cNvSpPr/>
              <p:nvPr/>
            </p:nvSpPr>
            <p:spPr>
              <a:xfrm>
                <a:off x="1017718" y="2808960"/>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Freeform 97">
                <a:extLst>
                  <a:ext uri="{FF2B5EF4-FFF2-40B4-BE49-F238E27FC236}">
                    <a16:creationId xmlns:a16="http://schemas.microsoft.com/office/drawing/2014/main" id="{77725523-24FA-824E-9E41-7A65F1EC6A86}"/>
                  </a:ext>
                </a:extLst>
              </p:cNvPr>
              <p:cNvSpPr/>
              <p:nvPr/>
            </p:nvSpPr>
            <p:spPr>
              <a:xfrm>
                <a:off x="1017718" y="194286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0" name="Group 9">
            <a:extLst>
              <a:ext uri="{FF2B5EF4-FFF2-40B4-BE49-F238E27FC236}">
                <a16:creationId xmlns:a16="http://schemas.microsoft.com/office/drawing/2014/main" id="{C0D0DB8F-A751-4844-B25A-E24172655632}"/>
              </a:ext>
            </a:extLst>
          </p:cNvPr>
          <p:cNvGrpSpPr/>
          <p:nvPr/>
        </p:nvGrpSpPr>
        <p:grpSpPr>
          <a:xfrm>
            <a:off x="4110383" y="2678639"/>
            <a:ext cx="917863" cy="2602280"/>
            <a:chOff x="3499959" y="1036532"/>
            <a:chExt cx="917863" cy="2602280"/>
          </a:xfrm>
        </p:grpSpPr>
        <p:sp>
          <p:nvSpPr>
            <p:cNvPr id="52" name="Rectangle 51">
              <a:extLst>
                <a:ext uri="{FF2B5EF4-FFF2-40B4-BE49-F238E27FC236}">
                  <a16:creationId xmlns:a16="http://schemas.microsoft.com/office/drawing/2014/main" id="{04B31DE4-678F-124B-BAAC-0D62C95CC4CA}"/>
                </a:ext>
              </a:extLst>
            </p:cNvPr>
            <p:cNvSpPr/>
            <p:nvPr/>
          </p:nvSpPr>
          <p:spPr>
            <a:xfrm>
              <a:off x="3503423" y="1794678"/>
              <a:ext cx="46271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53F050A2-2582-4441-990C-9E1D04AB0EDF}"/>
                </a:ext>
              </a:extLst>
            </p:cNvPr>
            <p:cNvSpPr/>
            <p:nvPr/>
          </p:nvSpPr>
          <p:spPr>
            <a:xfrm>
              <a:off x="3543033" y="1940255"/>
              <a:ext cx="423099" cy="8229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a:extLst>
                <a:ext uri="{FF2B5EF4-FFF2-40B4-BE49-F238E27FC236}">
                  <a16:creationId xmlns:a16="http://schemas.microsoft.com/office/drawing/2014/main" id="{9BDCE44F-BFDC-E44D-A8B6-B743FB6C673B}"/>
                </a:ext>
              </a:extLst>
            </p:cNvPr>
            <p:cNvSpPr/>
            <p:nvPr/>
          </p:nvSpPr>
          <p:spPr>
            <a:xfrm>
              <a:off x="3667084" y="2085831"/>
              <a:ext cx="299048"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a:extLst>
                <a:ext uri="{FF2B5EF4-FFF2-40B4-BE49-F238E27FC236}">
                  <a16:creationId xmlns:a16="http://schemas.microsoft.com/office/drawing/2014/main" id="{46070822-61DF-4D44-A314-1BB1B2F808CF}"/>
                </a:ext>
              </a:extLst>
            </p:cNvPr>
            <p:cNvSpPr/>
            <p:nvPr/>
          </p:nvSpPr>
          <p:spPr>
            <a:xfrm>
              <a:off x="3623019" y="1649101"/>
              <a:ext cx="343114" cy="8229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56" name="Rectangle 55">
              <a:extLst>
                <a:ext uri="{FF2B5EF4-FFF2-40B4-BE49-F238E27FC236}">
                  <a16:creationId xmlns:a16="http://schemas.microsoft.com/office/drawing/2014/main" id="{E4933C85-26A8-BE4E-BF93-01FD82CD1966}"/>
                </a:ext>
              </a:extLst>
            </p:cNvPr>
            <p:cNvSpPr/>
            <p:nvPr/>
          </p:nvSpPr>
          <p:spPr>
            <a:xfrm>
              <a:off x="3966131" y="2656023"/>
              <a:ext cx="451691"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a:extLst>
                <a:ext uri="{FF2B5EF4-FFF2-40B4-BE49-F238E27FC236}">
                  <a16:creationId xmlns:a16="http://schemas.microsoft.com/office/drawing/2014/main" id="{C5D662DB-A363-0849-B43B-E1648789801C}"/>
                </a:ext>
              </a:extLst>
            </p:cNvPr>
            <p:cNvSpPr/>
            <p:nvPr/>
          </p:nvSpPr>
          <p:spPr>
            <a:xfrm>
              <a:off x="3966132" y="2801600"/>
              <a:ext cx="41208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a:extLst>
                <a:ext uri="{FF2B5EF4-FFF2-40B4-BE49-F238E27FC236}">
                  <a16:creationId xmlns:a16="http://schemas.microsoft.com/office/drawing/2014/main" id="{83B78851-73D8-CF41-9126-367F3FF6DCC3}"/>
                </a:ext>
              </a:extLst>
            </p:cNvPr>
            <p:cNvSpPr/>
            <p:nvPr/>
          </p:nvSpPr>
          <p:spPr>
            <a:xfrm>
              <a:off x="3966132" y="2947176"/>
              <a:ext cx="28803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99FE8170-3AC8-8C4E-B104-D920C75E5C9B}"/>
                </a:ext>
              </a:extLst>
            </p:cNvPr>
            <p:cNvSpPr/>
            <p:nvPr/>
          </p:nvSpPr>
          <p:spPr>
            <a:xfrm>
              <a:off x="3966132" y="2525179"/>
              <a:ext cx="332096"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a:extLst>
                <a:ext uri="{FF2B5EF4-FFF2-40B4-BE49-F238E27FC236}">
                  <a16:creationId xmlns:a16="http://schemas.microsoft.com/office/drawing/2014/main" id="{50275CAA-645B-6A4A-B8FF-1280F468C523}"/>
                </a:ext>
              </a:extLst>
            </p:cNvPr>
            <p:cNvSpPr/>
            <p:nvPr/>
          </p:nvSpPr>
          <p:spPr>
            <a:xfrm>
              <a:off x="3503421" y="3534875"/>
              <a:ext cx="462710" cy="8229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206CD7DA-FF75-B541-ADEF-2E8C3527B74E}"/>
                </a:ext>
              </a:extLst>
            </p:cNvPr>
            <p:cNvSpPr/>
            <p:nvPr/>
          </p:nvSpPr>
          <p:spPr>
            <a:xfrm>
              <a:off x="3623017" y="3389298"/>
              <a:ext cx="343114" cy="8229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a:extLst>
                <a:ext uri="{FF2B5EF4-FFF2-40B4-BE49-F238E27FC236}">
                  <a16:creationId xmlns:a16="http://schemas.microsoft.com/office/drawing/2014/main" id="{97CA2196-1A4E-7B48-A9E7-07E7BAD33C88}"/>
                </a:ext>
              </a:extLst>
            </p:cNvPr>
            <p:cNvSpPr/>
            <p:nvPr/>
          </p:nvSpPr>
          <p:spPr>
            <a:xfrm>
              <a:off x="3966130" y="1069956"/>
              <a:ext cx="412080" cy="8229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Rectangle 62">
              <a:extLst>
                <a:ext uri="{FF2B5EF4-FFF2-40B4-BE49-F238E27FC236}">
                  <a16:creationId xmlns:a16="http://schemas.microsoft.com/office/drawing/2014/main" id="{CDC5911B-B0ED-EF42-8CBE-0BCD885A40C1}"/>
                </a:ext>
              </a:extLst>
            </p:cNvPr>
            <p:cNvSpPr/>
            <p:nvPr/>
          </p:nvSpPr>
          <p:spPr>
            <a:xfrm>
              <a:off x="3966130" y="1221176"/>
              <a:ext cx="288030" cy="82296"/>
            </a:xfrm>
            <a:prstGeom prst="rect">
              <a:avLst/>
            </a:prstGeom>
            <a:solidFill>
              <a:srgbClr val="7030A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grpSp>
          <p:nvGrpSpPr>
            <p:cNvPr id="64" name="Group 63">
              <a:extLst>
                <a:ext uri="{FF2B5EF4-FFF2-40B4-BE49-F238E27FC236}">
                  <a16:creationId xmlns:a16="http://schemas.microsoft.com/office/drawing/2014/main" id="{B2996D73-BCF3-F442-BCCF-869E2BB4E712}"/>
                </a:ext>
              </a:extLst>
            </p:cNvPr>
            <p:cNvGrpSpPr/>
            <p:nvPr/>
          </p:nvGrpSpPr>
          <p:grpSpPr>
            <a:xfrm>
              <a:off x="3499959" y="1036532"/>
              <a:ext cx="914400" cy="2602280"/>
              <a:chOff x="3499959" y="1036532"/>
              <a:chExt cx="914400" cy="2602280"/>
            </a:xfrm>
          </p:grpSpPr>
          <p:sp>
            <p:nvSpPr>
              <p:cNvPr id="65" name="Freeform 64">
                <a:extLst>
                  <a:ext uri="{FF2B5EF4-FFF2-40B4-BE49-F238E27FC236}">
                    <a16:creationId xmlns:a16="http://schemas.microsoft.com/office/drawing/2014/main" id="{EF2245C0-69B5-DE40-89AD-E9D7E5EA91CE}"/>
                  </a:ext>
                </a:extLst>
              </p:cNvPr>
              <p:cNvSpPr/>
              <p:nvPr/>
            </p:nvSpPr>
            <p:spPr>
              <a:xfrm>
                <a:off x="3499959" y="1036532"/>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Freeform 65">
                <a:extLst>
                  <a:ext uri="{FF2B5EF4-FFF2-40B4-BE49-F238E27FC236}">
                    <a16:creationId xmlns:a16="http://schemas.microsoft.com/office/drawing/2014/main" id="{976B7D5B-7B6B-604E-9EA4-A7F04F57D82F}"/>
                  </a:ext>
                </a:extLst>
              </p:cNvPr>
              <p:cNvSpPr/>
              <p:nvPr/>
            </p:nvSpPr>
            <p:spPr>
              <a:xfrm flipH="1">
                <a:off x="3499959" y="1897694"/>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7" name="Freeform 66">
                <a:extLst>
                  <a:ext uri="{FF2B5EF4-FFF2-40B4-BE49-F238E27FC236}">
                    <a16:creationId xmlns:a16="http://schemas.microsoft.com/office/drawing/2014/main" id="{B388D2A2-ABA6-724E-BDFD-30070E4E9C56}"/>
                  </a:ext>
                </a:extLst>
              </p:cNvPr>
              <p:cNvSpPr/>
              <p:nvPr/>
            </p:nvSpPr>
            <p:spPr>
              <a:xfrm>
                <a:off x="3499959" y="2768253"/>
                <a:ext cx="914400" cy="870559"/>
              </a:xfrm>
              <a:custGeom>
                <a:avLst/>
                <a:gdLst>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6263 w 851771"/>
                  <a:gd name="connsiteY0" fmla="*/ 0 h 3469710"/>
                  <a:gd name="connsiteX1" fmla="*/ 851770 w 851771"/>
                  <a:gd name="connsiteY1" fmla="*/ 870559 h 3469710"/>
                  <a:gd name="connsiteX2" fmla="*/ 0 w 851771"/>
                  <a:gd name="connsiteY2" fmla="*/ 1741118 h 3469710"/>
                  <a:gd name="connsiteX3" fmla="*/ 851770 w 851771"/>
                  <a:gd name="connsiteY3" fmla="*/ 2611677 h 3469710"/>
                  <a:gd name="connsiteX4" fmla="*/ 0 w 851771"/>
                  <a:gd name="connsiteY4" fmla="*/ 3469710 h 3469710"/>
                  <a:gd name="connsiteX0" fmla="*/ 851770 w 851770"/>
                  <a:gd name="connsiteY0" fmla="*/ 0 h 2599151"/>
                  <a:gd name="connsiteX1" fmla="*/ 0 w 851770"/>
                  <a:gd name="connsiteY1" fmla="*/ 870559 h 2599151"/>
                  <a:gd name="connsiteX2" fmla="*/ 851770 w 851770"/>
                  <a:gd name="connsiteY2" fmla="*/ 1741118 h 2599151"/>
                  <a:gd name="connsiteX3" fmla="*/ 0 w 851770"/>
                  <a:gd name="connsiteY3" fmla="*/ 2599151 h 2599151"/>
                  <a:gd name="connsiteX0" fmla="*/ 851770 w 851770"/>
                  <a:gd name="connsiteY0" fmla="*/ 0 h 1741118"/>
                  <a:gd name="connsiteX1" fmla="*/ 0 w 851770"/>
                  <a:gd name="connsiteY1" fmla="*/ 870559 h 1741118"/>
                  <a:gd name="connsiteX2" fmla="*/ 851770 w 851770"/>
                  <a:gd name="connsiteY2" fmla="*/ 1741118 h 1741118"/>
                  <a:gd name="connsiteX0" fmla="*/ 851770 w 851770"/>
                  <a:gd name="connsiteY0" fmla="*/ 0 h 870559"/>
                  <a:gd name="connsiteX1" fmla="*/ 0 w 851770"/>
                  <a:gd name="connsiteY1" fmla="*/ 870559 h 870559"/>
                </a:gdLst>
                <a:ahLst/>
                <a:cxnLst>
                  <a:cxn ang="0">
                    <a:pos x="connsiteX0" y="connsiteY0"/>
                  </a:cxn>
                  <a:cxn ang="0">
                    <a:pos x="connsiteX1" y="connsiteY1"/>
                  </a:cxn>
                </a:cxnLst>
                <a:rect l="l" t="t" r="r" b="b"/>
                <a:pathLst>
                  <a:path w="851770" h="870559">
                    <a:moveTo>
                      <a:pt x="851770" y="0"/>
                    </a:moveTo>
                    <a:cubicBezTo>
                      <a:pt x="850726" y="290186"/>
                      <a:pt x="0" y="580373"/>
                      <a:pt x="0" y="870559"/>
                    </a:cubicBezTo>
                  </a:path>
                </a:pathLst>
              </a:custGeom>
              <a:noFill/>
              <a:ln w="762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11" name="Freeform 10">
            <a:extLst>
              <a:ext uri="{FF2B5EF4-FFF2-40B4-BE49-F238E27FC236}">
                <a16:creationId xmlns:a16="http://schemas.microsoft.com/office/drawing/2014/main" id="{3FEB374E-4FF1-F540-9C9D-4CF748E51329}"/>
              </a:ext>
            </a:extLst>
          </p:cNvPr>
          <p:cNvSpPr/>
          <p:nvPr/>
        </p:nvSpPr>
        <p:spPr>
          <a:xfrm>
            <a:off x="6278259" y="2911292"/>
            <a:ext cx="1966670" cy="1895702"/>
          </a:xfrm>
          <a:custGeom>
            <a:avLst/>
            <a:gdLst>
              <a:gd name="connsiteX0" fmla="*/ 977150 w 2021673"/>
              <a:gd name="connsiteY0" fmla="*/ 423413 h 1882695"/>
              <a:gd name="connsiteX1" fmla="*/ 457320 w 2021673"/>
              <a:gd name="connsiteY1" fmla="*/ 285626 h 1882695"/>
              <a:gd name="connsiteX2" fmla="*/ 244377 w 2021673"/>
              <a:gd name="connsiteY2" fmla="*/ 705248 h 1882695"/>
              <a:gd name="connsiteX3" fmla="*/ 845627 w 2021673"/>
              <a:gd name="connsiteY3" fmla="*/ 755352 h 1882695"/>
              <a:gd name="connsiteX4" fmla="*/ 1058569 w 2021673"/>
              <a:gd name="connsiteY4" fmla="*/ 479780 h 1882695"/>
              <a:gd name="connsiteX5" fmla="*/ 1440613 w 2021673"/>
              <a:gd name="connsiteY5" fmla="*/ 423413 h 1882695"/>
              <a:gd name="connsiteX6" fmla="*/ 1146251 w 2021673"/>
              <a:gd name="connsiteY6" fmla="*/ 1325287 h 1882695"/>
              <a:gd name="connsiteX7" fmla="*/ 363374 w 2021673"/>
              <a:gd name="connsiteY7" fmla="*/ 968295 h 1882695"/>
              <a:gd name="connsiteX8" fmla="*/ 476109 w 2021673"/>
              <a:gd name="connsiteY8" fmla="*/ 1676015 h 1882695"/>
              <a:gd name="connsiteX9" fmla="*/ 1440613 w 2021673"/>
              <a:gd name="connsiteY9" fmla="*/ 1544492 h 1882695"/>
              <a:gd name="connsiteX10" fmla="*/ 1522032 w 2021673"/>
              <a:gd name="connsiteY10" fmla="*/ 886876 h 1882695"/>
              <a:gd name="connsiteX11" fmla="*/ 958361 w 2021673"/>
              <a:gd name="connsiteY11" fmla="*/ 886876 h 1882695"/>
              <a:gd name="connsiteX12" fmla="*/ 601369 w 2021673"/>
              <a:gd name="connsiteY12" fmla="*/ 1256393 h 1882695"/>
              <a:gd name="connsiteX13" fmla="*/ 676525 w 2021673"/>
              <a:gd name="connsiteY13" fmla="*/ 1638437 h 1882695"/>
              <a:gd name="connsiteX14" fmla="*/ 1096147 w 2021673"/>
              <a:gd name="connsiteY14" fmla="*/ 1882695 h 1882695"/>
              <a:gd name="connsiteX15" fmla="*/ 1929128 w 2021673"/>
              <a:gd name="connsiteY15" fmla="*/ 1788750 h 1882695"/>
              <a:gd name="connsiteX16" fmla="*/ 1966706 w 2021673"/>
              <a:gd name="connsiteY16" fmla="*/ 880613 h 1882695"/>
              <a:gd name="connsiteX17" fmla="*/ 1622240 w 2021673"/>
              <a:gd name="connsiteY17" fmla="*/ 761615 h 1882695"/>
              <a:gd name="connsiteX18" fmla="*/ 1515769 w 2021673"/>
              <a:gd name="connsiteY18" fmla="*/ 648881 h 1882695"/>
              <a:gd name="connsiteX19" fmla="*/ 1703659 w 2021673"/>
              <a:gd name="connsiteY19" fmla="*/ 222996 h 1882695"/>
              <a:gd name="connsiteX20" fmla="*/ 1503243 w 2021673"/>
              <a:gd name="connsiteY20" fmla="*/ 22580 h 1882695"/>
              <a:gd name="connsiteX21" fmla="*/ 1058569 w 2021673"/>
              <a:gd name="connsiteY21" fmla="*/ 72684 h 1882695"/>
              <a:gd name="connsiteX22" fmla="*/ 682788 w 2021673"/>
              <a:gd name="connsiteY22" fmla="*/ 3791 h 1882695"/>
              <a:gd name="connsiteX23" fmla="*/ 231851 w 2021673"/>
              <a:gd name="connsiteY23" fmla="*/ 210470 h 1882695"/>
              <a:gd name="connsiteX24" fmla="*/ 120 w 2021673"/>
              <a:gd name="connsiteY24" fmla="*/ 830509 h 1882695"/>
              <a:gd name="connsiteX25" fmla="*/ 206799 w 2021673"/>
              <a:gd name="connsiteY25" fmla="*/ 1074766 h 1882695"/>
              <a:gd name="connsiteX0" fmla="*/ 977150 w 2017651"/>
              <a:gd name="connsiteY0" fmla="*/ 423413 h 1882695"/>
              <a:gd name="connsiteX1" fmla="*/ 457320 w 2017651"/>
              <a:gd name="connsiteY1" fmla="*/ 285626 h 1882695"/>
              <a:gd name="connsiteX2" fmla="*/ 244377 w 2017651"/>
              <a:gd name="connsiteY2" fmla="*/ 705248 h 1882695"/>
              <a:gd name="connsiteX3" fmla="*/ 845627 w 2017651"/>
              <a:gd name="connsiteY3" fmla="*/ 755352 h 1882695"/>
              <a:gd name="connsiteX4" fmla="*/ 1058569 w 2017651"/>
              <a:gd name="connsiteY4" fmla="*/ 479780 h 1882695"/>
              <a:gd name="connsiteX5" fmla="*/ 1440613 w 2017651"/>
              <a:gd name="connsiteY5" fmla="*/ 423413 h 1882695"/>
              <a:gd name="connsiteX6" fmla="*/ 1146251 w 2017651"/>
              <a:gd name="connsiteY6" fmla="*/ 1325287 h 1882695"/>
              <a:gd name="connsiteX7" fmla="*/ 363374 w 2017651"/>
              <a:gd name="connsiteY7" fmla="*/ 968295 h 1882695"/>
              <a:gd name="connsiteX8" fmla="*/ 476109 w 2017651"/>
              <a:gd name="connsiteY8" fmla="*/ 1676015 h 1882695"/>
              <a:gd name="connsiteX9" fmla="*/ 1440613 w 2017651"/>
              <a:gd name="connsiteY9" fmla="*/ 1544492 h 1882695"/>
              <a:gd name="connsiteX10" fmla="*/ 1522032 w 2017651"/>
              <a:gd name="connsiteY10" fmla="*/ 886876 h 1882695"/>
              <a:gd name="connsiteX11" fmla="*/ 958361 w 2017651"/>
              <a:gd name="connsiteY11" fmla="*/ 886876 h 1882695"/>
              <a:gd name="connsiteX12" fmla="*/ 601369 w 2017651"/>
              <a:gd name="connsiteY12" fmla="*/ 1256393 h 1882695"/>
              <a:gd name="connsiteX13" fmla="*/ 676525 w 2017651"/>
              <a:gd name="connsiteY13" fmla="*/ 1638437 h 1882695"/>
              <a:gd name="connsiteX14" fmla="*/ 1096147 w 2017651"/>
              <a:gd name="connsiteY14" fmla="*/ 1882695 h 1882695"/>
              <a:gd name="connsiteX15" fmla="*/ 1929128 w 2017651"/>
              <a:gd name="connsiteY15" fmla="*/ 1788750 h 1882695"/>
              <a:gd name="connsiteX16" fmla="*/ 1966706 w 2017651"/>
              <a:gd name="connsiteY16" fmla="*/ 880613 h 1882695"/>
              <a:gd name="connsiteX17" fmla="*/ 1691133 w 2017651"/>
              <a:gd name="connsiteY17" fmla="*/ 830508 h 1882695"/>
              <a:gd name="connsiteX18" fmla="*/ 1515769 w 2017651"/>
              <a:gd name="connsiteY18" fmla="*/ 648881 h 1882695"/>
              <a:gd name="connsiteX19" fmla="*/ 1703659 w 2017651"/>
              <a:gd name="connsiteY19" fmla="*/ 222996 h 1882695"/>
              <a:gd name="connsiteX20" fmla="*/ 1503243 w 2017651"/>
              <a:gd name="connsiteY20" fmla="*/ 22580 h 1882695"/>
              <a:gd name="connsiteX21" fmla="*/ 1058569 w 2017651"/>
              <a:gd name="connsiteY21" fmla="*/ 72684 h 1882695"/>
              <a:gd name="connsiteX22" fmla="*/ 682788 w 2017651"/>
              <a:gd name="connsiteY22" fmla="*/ 3791 h 1882695"/>
              <a:gd name="connsiteX23" fmla="*/ 231851 w 2017651"/>
              <a:gd name="connsiteY23" fmla="*/ 210470 h 1882695"/>
              <a:gd name="connsiteX24" fmla="*/ 120 w 2017651"/>
              <a:gd name="connsiteY24" fmla="*/ 830509 h 1882695"/>
              <a:gd name="connsiteX25" fmla="*/ 206799 w 2017651"/>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515769 w 2014955"/>
              <a:gd name="connsiteY18" fmla="*/ 648881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77150 w 2014955"/>
              <a:gd name="connsiteY0" fmla="*/ 423413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058569 w 2014955"/>
              <a:gd name="connsiteY4" fmla="*/ 479780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676 w 2014955"/>
              <a:gd name="connsiteY0" fmla="*/ 266838 h 1882695"/>
              <a:gd name="connsiteX1" fmla="*/ 457320 w 2014955"/>
              <a:gd name="connsiteY1" fmla="*/ 285626 h 1882695"/>
              <a:gd name="connsiteX2" fmla="*/ 244377 w 2014955"/>
              <a:gd name="connsiteY2" fmla="*/ 705248 h 1882695"/>
              <a:gd name="connsiteX3" fmla="*/ 845627 w 2014955"/>
              <a:gd name="connsiteY3" fmla="*/ 755352 h 1882695"/>
              <a:gd name="connsiteX4" fmla="*/ 1121199 w 2014955"/>
              <a:gd name="connsiteY4" fmla="*/ 473517 h 1882695"/>
              <a:gd name="connsiteX5" fmla="*/ 1440613 w 2014955"/>
              <a:gd name="connsiteY5" fmla="*/ 423413 h 1882695"/>
              <a:gd name="connsiteX6" fmla="*/ 1146251 w 2014955"/>
              <a:gd name="connsiteY6" fmla="*/ 1325287 h 1882695"/>
              <a:gd name="connsiteX7" fmla="*/ 363374 w 2014955"/>
              <a:gd name="connsiteY7" fmla="*/ 968295 h 1882695"/>
              <a:gd name="connsiteX8" fmla="*/ 476109 w 2014955"/>
              <a:gd name="connsiteY8" fmla="*/ 1676015 h 1882695"/>
              <a:gd name="connsiteX9" fmla="*/ 1440613 w 2014955"/>
              <a:gd name="connsiteY9" fmla="*/ 1544492 h 1882695"/>
              <a:gd name="connsiteX10" fmla="*/ 1522032 w 2014955"/>
              <a:gd name="connsiteY10" fmla="*/ 886876 h 1882695"/>
              <a:gd name="connsiteX11" fmla="*/ 958361 w 2014955"/>
              <a:gd name="connsiteY11" fmla="*/ 886876 h 1882695"/>
              <a:gd name="connsiteX12" fmla="*/ 601369 w 2014955"/>
              <a:gd name="connsiteY12" fmla="*/ 1256393 h 1882695"/>
              <a:gd name="connsiteX13" fmla="*/ 676525 w 2014955"/>
              <a:gd name="connsiteY13" fmla="*/ 1638437 h 1882695"/>
              <a:gd name="connsiteX14" fmla="*/ 1096147 w 2014955"/>
              <a:gd name="connsiteY14" fmla="*/ 1882695 h 1882695"/>
              <a:gd name="connsiteX15" fmla="*/ 1929128 w 2014955"/>
              <a:gd name="connsiteY15" fmla="*/ 1788750 h 1882695"/>
              <a:gd name="connsiteX16" fmla="*/ 1960443 w 2014955"/>
              <a:gd name="connsiteY16" fmla="*/ 1106081 h 1882695"/>
              <a:gd name="connsiteX17" fmla="*/ 1691133 w 2014955"/>
              <a:gd name="connsiteY17" fmla="*/ 830508 h 1882695"/>
              <a:gd name="connsiteX18" fmla="*/ 1609714 w 2014955"/>
              <a:gd name="connsiteY18" fmla="*/ 579988 h 1882695"/>
              <a:gd name="connsiteX19" fmla="*/ 1703659 w 2014955"/>
              <a:gd name="connsiteY19" fmla="*/ 222996 h 1882695"/>
              <a:gd name="connsiteX20" fmla="*/ 1503243 w 2014955"/>
              <a:gd name="connsiteY20" fmla="*/ 22580 h 1882695"/>
              <a:gd name="connsiteX21" fmla="*/ 1058569 w 2014955"/>
              <a:gd name="connsiteY21" fmla="*/ 72684 h 1882695"/>
              <a:gd name="connsiteX22" fmla="*/ 682788 w 2014955"/>
              <a:gd name="connsiteY22" fmla="*/ 3791 h 1882695"/>
              <a:gd name="connsiteX23" fmla="*/ 231851 w 2014955"/>
              <a:gd name="connsiteY23" fmla="*/ 210470 h 1882695"/>
              <a:gd name="connsiteX24" fmla="*/ 120 w 2014955"/>
              <a:gd name="connsiteY24" fmla="*/ 830509 h 1882695"/>
              <a:gd name="connsiteX25" fmla="*/ 206799 w 2014955"/>
              <a:gd name="connsiteY25" fmla="*/ 1074766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830509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882695"/>
              <a:gd name="connsiteX1" fmla="*/ 457476 w 2015111"/>
              <a:gd name="connsiteY1" fmla="*/ 285626 h 1882695"/>
              <a:gd name="connsiteX2" fmla="*/ 244533 w 2015111"/>
              <a:gd name="connsiteY2" fmla="*/ 705248 h 1882695"/>
              <a:gd name="connsiteX3" fmla="*/ 845783 w 2015111"/>
              <a:gd name="connsiteY3" fmla="*/ 755352 h 1882695"/>
              <a:gd name="connsiteX4" fmla="*/ 1121355 w 2015111"/>
              <a:gd name="connsiteY4" fmla="*/ 473517 h 1882695"/>
              <a:gd name="connsiteX5" fmla="*/ 1440769 w 2015111"/>
              <a:gd name="connsiteY5" fmla="*/ 423413 h 1882695"/>
              <a:gd name="connsiteX6" fmla="*/ 1146407 w 2015111"/>
              <a:gd name="connsiteY6" fmla="*/ 1325287 h 1882695"/>
              <a:gd name="connsiteX7" fmla="*/ 363530 w 2015111"/>
              <a:gd name="connsiteY7" fmla="*/ 968295 h 1882695"/>
              <a:gd name="connsiteX8" fmla="*/ 476265 w 2015111"/>
              <a:gd name="connsiteY8" fmla="*/ 1676015 h 1882695"/>
              <a:gd name="connsiteX9" fmla="*/ 1440769 w 2015111"/>
              <a:gd name="connsiteY9" fmla="*/ 1544492 h 1882695"/>
              <a:gd name="connsiteX10" fmla="*/ 1522188 w 2015111"/>
              <a:gd name="connsiteY10" fmla="*/ 886876 h 1882695"/>
              <a:gd name="connsiteX11" fmla="*/ 958517 w 2015111"/>
              <a:gd name="connsiteY11" fmla="*/ 886876 h 1882695"/>
              <a:gd name="connsiteX12" fmla="*/ 601525 w 2015111"/>
              <a:gd name="connsiteY12" fmla="*/ 1256393 h 1882695"/>
              <a:gd name="connsiteX13" fmla="*/ 676681 w 2015111"/>
              <a:gd name="connsiteY13" fmla="*/ 1638437 h 1882695"/>
              <a:gd name="connsiteX14" fmla="*/ 1096303 w 2015111"/>
              <a:gd name="connsiteY14" fmla="*/ 1882695 h 1882695"/>
              <a:gd name="connsiteX15" fmla="*/ 1929284 w 2015111"/>
              <a:gd name="connsiteY15" fmla="*/ 1788750 h 1882695"/>
              <a:gd name="connsiteX16" fmla="*/ 1960599 w 2015111"/>
              <a:gd name="connsiteY16" fmla="*/ 1106081 h 1882695"/>
              <a:gd name="connsiteX17" fmla="*/ 1691289 w 2015111"/>
              <a:gd name="connsiteY17" fmla="*/ 830508 h 1882695"/>
              <a:gd name="connsiteX18" fmla="*/ 1609870 w 2015111"/>
              <a:gd name="connsiteY18" fmla="*/ 579988 h 1882695"/>
              <a:gd name="connsiteX19" fmla="*/ 1703815 w 2015111"/>
              <a:gd name="connsiteY19" fmla="*/ 222996 h 1882695"/>
              <a:gd name="connsiteX20" fmla="*/ 1503399 w 2015111"/>
              <a:gd name="connsiteY20" fmla="*/ 22580 h 1882695"/>
              <a:gd name="connsiteX21" fmla="*/ 1058725 w 2015111"/>
              <a:gd name="connsiteY21" fmla="*/ 72684 h 1882695"/>
              <a:gd name="connsiteX22" fmla="*/ 682944 w 2015111"/>
              <a:gd name="connsiteY22" fmla="*/ 3791 h 1882695"/>
              <a:gd name="connsiteX23" fmla="*/ 232007 w 2015111"/>
              <a:gd name="connsiteY23" fmla="*/ 210470 h 1882695"/>
              <a:gd name="connsiteX24" fmla="*/ 276 w 2015111"/>
              <a:gd name="connsiteY24" fmla="*/ 642618 h 1882695"/>
              <a:gd name="connsiteX25" fmla="*/ 144325 w 2015111"/>
              <a:gd name="connsiteY25" fmla="*/ 1212553 h 1882695"/>
              <a:gd name="connsiteX0" fmla="*/ 989832 w 2015111"/>
              <a:gd name="connsiteY0" fmla="*/ 266838 h 1902875"/>
              <a:gd name="connsiteX1" fmla="*/ 457476 w 2015111"/>
              <a:gd name="connsiteY1" fmla="*/ 285626 h 1902875"/>
              <a:gd name="connsiteX2" fmla="*/ 244533 w 2015111"/>
              <a:gd name="connsiteY2" fmla="*/ 705248 h 1902875"/>
              <a:gd name="connsiteX3" fmla="*/ 845783 w 2015111"/>
              <a:gd name="connsiteY3" fmla="*/ 755352 h 1902875"/>
              <a:gd name="connsiteX4" fmla="*/ 1121355 w 2015111"/>
              <a:gd name="connsiteY4" fmla="*/ 473517 h 1902875"/>
              <a:gd name="connsiteX5" fmla="*/ 1440769 w 2015111"/>
              <a:gd name="connsiteY5" fmla="*/ 423413 h 1902875"/>
              <a:gd name="connsiteX6" fmla="*/ 1146407 w 2015111"/>
              <a:gd name="connsiteY6" fmla="*/ 1325287 h 1902875"/>
              <a:gd name="connsiteX7" fmla="*/ 363530 w 2015111"/>
              <a:gd name="connsiteY7" fmla="*/ 968295 h 1902875"/>
              <a:gd name="connsiteX8" fmla="*/ 476265 w 2015111"/>
              <a:gd name="connsiteY8" fmla="*/ 1676015 h 1902875"/>
              <a:gd name="connsiteX9" fmla="*/ 1440769 w 2015111"/>
              <a:gd name="connsiteY9" fmla="*/ 1544492 h 1902875"/>
              <a:gd name="connsiteX10" fmla="*/ 1522188 w 2015111"/>
              <a:gd name="connsiteY10" fmla="*/ 886876 h 1902875"/>
              <a:gd name="connsiteX11" fmla="*/ 958517 w 2015111"/>
              <a:gd name="connsiteY11" fmla="*/ 886876 h 1902875"/>
              <a:gd name="connsiteX12" fmla="*/ 601525 w 2015111"/>
              <a:gd name="connsiteY12" fmla="*/ 1256393 h 1902875"/>
              <a:gd name="connsiteX13" fmla="*/ 676681 w 2015111"/>
              <a:gd name="connsiteY13" fmla="*/ 1638437 h 1902875"/>
              <a:gd name="connsiteX14" fmla="*/ 1096303 w 2015111"/>
              <a:gd name="connsiteY14" fmla="*/ 1882695 h 1902875"/>
              <a:gd name="connsiteX15" fmla="*/ 1929284 w 2015111"/>
              <a:gd name="connsiteY15" fmla="*/ 1788750 h 1902875"/>
              <a:gd name="connsiteX16" fmla="*/ 1960599 w 2015111"/>
              <a:gd name="connsiteY16" fmla="*/ 1106081 h 1902875"/>
              <a:gd name="connsiteX17" fmla="*/ 1691289 w 2015111"/>
              <a:gd name="connsiteY17" fmla="*/ 830508 h 1902875"/>
              <a:gd name="connsiteX18" fmla="*/ 1609870 w 2015111"/>
              <a:gd name="connsiteY18" fmla="*/ 579988 h 1902875"/>
              <a:gd name="connsiteX19" fmla="*/ 1703815 w 2015111"/>
              <a:gd name="connsiteY19" fmla="*/ 222996 h 1902875"/>
              <a:gd name="connsiteX20" fmla="*/ 1503399 w 2015111"/>
              <a:gd name="connsiteY20" fmla="*/ 22580 h 1902875"/>
              <a:gd name="connsiteX21" fmla="*/ 1058725 w 2015111"/>
              <a:gd name="connsiteY21" fmla="*/ 72684 h 1902875"/>
              <a:gd name="connsiteX22" fmla="*/ 682944 w 2015111"/>
              <a:gd name="connsiteY22" fmla="*/ 3791 h 1902875"/>
              <a:gd name="connsiteX23" fmla="*/ 232007 w 2015111"/>
              <a:gd name="connsiteY23" fmla="*/ 210470 h 1902875"/>
              <a:gd name="connsiteX24" fmla="*/ 276 w 2015111"/>
              <a:gd name="connsiteY24" fmla="*/ 642618 h 1902875"/>
              <a:gd name="connsiteX25" fmla="*/ 144325 w 2015111"/>
              <a:gd name="connsiteY25" fmla="*/ 1212553 h 1902875"/>
              <a:gd name="connsiteX0" fmla="*/ 989832 w 1961366"/>
              <a:gd name="connsiteY0" fmla="*/ 266838 h 1895702"/>
              <a:gd name="connsiteX1" fmla="*/ 457476 w 1961366"/>
              <a:gd name="connsiteY1" fmla="*/ 285626 h 1895702"/>
              <a:gd name="connsiteX2" fmla="*/ 244533 w 1961366"/>
              <a:gd name="connsiteY2" fmla="*/ 705248 h 1895702"/>
              <a:gd name="connsiteX3" fmla="*/ 845783 w 1961366"/>
              <a:gd name="connsiteY3" fmla="*/ 755352 h 1895702"/>
              <a:gd name="connsiteX4" fmla="*/ 1121355 w 1961366"/>
              <a:gd name="connsiteY4" fmla="*/ 473517 h 1895702"/>
              <a:gd name="connsiteX5" fmla="*/ 1440769 w 1961366"/>
              <a:gd name="connsiteY5" fmla="*/ 423413 h 1895702"/>
              <a:gd name="connsiteX6" fmla="*/ 1146407 w 1961366"/>
              <a:gd name="connsiteY6" fmla="*/ 1325287 h 1895702"/>
              <a:gd name="connsiteX7" fmla="*/ 363530 w 1961366"/>
              <a:gd name="connsiteY7" fmla="*/ 968295 h 1895702"/>
              <a:gd name="connsiteX8" fmla="*/ 476265 w 1961366"/>
              <a:gd name="connsiteY8" fmla="*/ 1676015 h 1895702"/>
              <a:gd name="connsiteX9" fmla="*/ 1440769 w 1961366"/>
              <a:gd name="connsiteY9" fmla="*/ 1544492 h 1895702"/>
              <a:gd name="connsiteX10" fmla="*/ 1522188 w 1961366"/>
              <a:gd name="connsiteY10" fmla="*/ 886876 h 1895702"/>
              <a:gd name="connsiteX11" fmla="*/ 958517 w 1961366"/>
              <a:gd name="connsiteY11" fmla="*/ 886876 h 1895702"/>
              <a:gd name="connsiteX12" fmla="*/ 601525 w 1961366"/>
              <a:gd name="connsiteY12" fmla="*/ 1256393 h 1895702"/>
              <a:gd name="connsiteX13" fmla="*/ 676681 w 1961366"/>
              <a:gd name="connsiteY13" fmla="*/ 1638437 h 1895702"/>
              <a:gd name="connsiteX14" fmla="*/ 1096303 w 1961366"/>
              <a:gd name="connsiteY14" fmla="*/ 1882695 h 1895702"/>
              <a:gd name="connsiteX15" fmla="*/ 1747656 w 1961366"/>
              <a:gd name="connsiteY15" fmla="*/ 1751172 h 1895702"/>
              <a:gd name="connsiteX16" fmla="*/ 1960599 w 1961366"/>
              <a:gd name="connsiteY16" fmla="*/ 1106081 h 1895702"/>
              <a:gd name="connsiteX17" fmla="*/ 1691289 w 1961366"/>
              <a:gd name="connsiteY17" fmla="*/ 830508 h 1895702"/>
              <a:gd name="connsiteX18" fmla="*/ 1609870 w 1961366"/>
              <a:gd name="connsiteY18" fmla="*/ 579988 h 1895702"/>
              <a:gd name="connsiteX19" fmla="*/ 1703815 w 1961366"/>
              <a:gd name="connsiteY19" fmla="*/ 222996 h 1895702"/>
              <a:gd name="connsiteX20" fmla="*/ 1503399 w 1961366"/>
              <a:gd name="connsiteY20" fmla="*/ 22580 h 1895702"/>
              <a:gd name="connsiteX21" fmla="*/ 1058725 w 1961366"/>
              <a:gd name="connsiteY21" fmla="*/ 72684 h 1895702"/>
              <a:gd name="connsiteX22" fmla="*/ 682944 w 1961366"/>
              <a:gd name="connsiteY22" fmla="*/ 3791 h 1895702"/>
              <a:gd name="connsiteX23" fmla="*/ 232007 w 1961366"/>
              <a:gd name="connsiteY23" fmla="*/ 210470 h 1895702"/>
              <a:gd name="connsiteX24" fmla="*/ 276 w 1961366"/>
              <a:gd name="connsiteY24" fmla="*/ 642618 h 1895702"/>
              <a:gd name="connsiteX25" fmla="*/ 144325 w 1961366"/>
              <a:gd name="connsiteY25" fmla="*/ 1212553 h 1895702"/>
              <a:gd name="connsiteX0" fmla="*/ 989832 w 1962413"/>
              <a:gd name="connsiteY0" fmla="*/ 266838 h 1895702"/>
              <a:gd name="connsiteX1" fmla="*/ 457476 w 1962413"/>
              <a:gd name="connsiteY1" fmla="*/ 285626 h 1895702"/>
              <a:gd name="connsiteX2" fmla="*/ 244533 w 1962413"/>
              <a:gd name="connsiteY2" fmla="*/ 705248 h 1895702"/>
              <a:gd name="connsiteX3" fmla="*/ 845783 w 1962413"/>
              <a:gd name="connsiteY3" fmla="*/ 755352 h 1895702"/>
              <a:gd name="connsiteX4" fmla="*/ 1121355 w 1962413"/>
              <a:gd name="connsiteY4" fmla="*/ 473517 h 1895702"/>
              <a:gd name="connsiteX5" fmla="*/ 1440769 w 1962413"/>
              <a:gd name="connsiteY5" fmla="*/ 423413 h 1895702"/>
              <a:gd name="connsiteX6" fmla="*/ 1146407 w 1962413"/>
              <a:gd name="connsiteY6" fmla="*/ 1325287 h 1895702"/>
              <a:gd name="connsiteX7" fmla="*/ 363530 w 1962413"/>
              <a:gd name="connsiteY7" fmla="*/ 968295 h 1895702"/>
              <a:gd name="connsiteX8" fmla="*/ 476265 w 1962413"/>
              <a:gd name="connsiteY8" fmla="*/ 1676015 h 1895702"/>
              <a:gd name="connsiteX9" fmla="*/ 1440769 w 1962413"/>
              <a:gd name="connsiteY9" fmla="*/ 1544492 h 1895702"/>
              <a:gd name="connsiteX10" fmla="*/ 1522188 w 1962413"/>
              <a:gd name="connsiteY10" fmla="*/ 886876 h 1895702"/>
              <a:gd name="connsiteX11" fmla="*/ 958517 w 1962413"/>
              <a:gd name="connsiteY11" fmla="*/ 886876 h 1895702"/>
              <a:gd name="connsiteX12" fmla="*/ 601525 w 1962413"/>
              <a:gd name="connsiteY12" fmla="*/ 1256393 h 1895702"/>
              <a:gd name="connsiteX13" fmla="*/ 676681 w 1962413"/>
              <a:gd name="connsiteY13" fmla="*/ 1638437 h 1895702"/>
              <a:gd name="connsiteX14" fmla="*/ 1096303 w 1962413"/>
              <a:gd name="connsiteY14" fmla="*/ 1882695 h 1895702"/>
              <a:gd name="connsiteX15" fmla="*/ 1747656 w 1962413"/>
              <a:gd name="connsiteY15" fmla="*/ 1751172 h 1895702"/>
              <a:gd name="connsiteX16" fmla="*/ 1960599 w 1962413"/>
              <a:gd name="connsiteY16" fmla="*/ 1106081 h 1895702"/>
              <a:gd name="connsiteX17" fmla="*/ 1691289 w 1962413"/>
              <a:gd name="connsiteY17" fmla="*/ 830508 h 1895702"/>
              <a:gd name="connsiteX18" fmla="*/ 1609870 w 1962413"/>
              <a:gd name="connsiteY18" fmla="*/ 579988 h 1895702"/>
              <a:gd name="connsiteX19" fmla="*/ 1703815 w 1962413"/>
              <a:gd name="connsiteY19" fmla="*/ 222996 h 1895702"/>
              <a:gd name="connsiteX20" fmla="*/ 1503399 w 1962413"/>
              <a:gd name="connsiteY20" fmla="*/ 22580 h 1895702"/>
              <a:gd name="connsiteX21" fmla="*/ 1058725 w 1962413"/>
              <a:gd name="connsiteY21" fmla="*/ 72684 h 1895702"/>
              <a:gd name="connsiteX22" fmla="*/ 682944 w 1962413"/>
              <a:gd name="connsiteY22" fmla="*/ 3791 h 1895702"/>
              <a:gd name="connsiteX23" fmla="*/ 232007 w 1962413"/>
              <a:gd name="connsiteY23" fmla="*/ 210470 h 1895702"/>
              <a:gd name="connsiteX24" fmla="*/ 276 w 1962413"/>
              <a:gd name="connsiteY24" fmla="*/ 642618 h 1895702"/>
              <a:gd name="connsiteX25" fmla="*/ 144325 w 1962413"/>
              <a:gd name="connsiteY25" fmla="*/ 1212553 h 1895702"/>
              <a:gd name="connsiteX0" fmla="*/ 989832 w 1966670"/>
              <a:gd name="connsiteY0" fmla="*/ 266838 h 1895702"/>
              <a:gd name="connsiteX1" fmla="*/ 457476 w 1966670"/>
              <a:gd name="connsiteY1" fmla="*/ 285626 h 1895702"/>
              <a:gd name="connsiteX2" fmla="*/ 244533 w 1966670"/>
              <a:gd name="connsiteY2" fmla="*/ 705248 h 1895702"/>
              <a:gd name="connsiteX3" fmla="*/ 845783 w 1966670"/>
              <a:gd name="connsiteY3" fmla="*/ 755352 h 1895702"/>
              <a:gd name="connsiteX4" fmla="*/ 1121355 w 1966670"/>
              <a:gd name="connsiteY4" fmla="*/ 473517 h 1895702"/>
              <a:gd name="connsiteX5" fmla="*/ 1440769 w 1966670"/>
              <a:gd name="connsiteY5" fmla="*/ 423413 h 1895702"/>
              <a:gd name="connsiteX6" fmla="*/ 1146407 w 1966670"/>
              <a:gd name="connsiteY6" fmla="*/ 1325287 h 1895702"/>
              <a:gd name="connsiteX7" fmla="*/ 363530 w 1966670"/>
              <a:gd name="connsiteY7" fmla="*/ 968295 h 1895702"/>
              <a:gd name="connsiteX8" fmla="*/ 476265 w 1966670"/>
              <a:gd name="connsiteY8" fmla="*/ 1676015 h 1895702"/>
              <a:gd name="connsiteX9" fmla="*/ 1440769 w 1966670"/>
              <a:gd name="connsiteY9" fmla="*/ 1544492 h 1895702"/>
              <a:gd name="connsiteX10" fmla="*/ 1522188 w 1966670"/>
              <a:gd name="connsiteY10" fmla="*/ 886876 h 1895702"/>
              <a:gd name="connsiteX11" fmla="*/ 958517 w 1966670"/>
              <a:gd name="connsiteY11" fmla="*/ 886876 h 1895702"/>
              <a:gd name="connsiteX12" fmla="*/ 601525 w 1966670"/>
              <a:gd name="connsiteY12" fmla="*/ 1256393 h 1895702"/>
              <a:gd name="connsiteX13" fmla="*/ 676681 w 1966670"/>
              <a:gd name="connsiteY13" fmla="*/ 1638437 h 1895702"/>
              <a:gd name="connsiteX14" fmla="*/ 1096303 w 1966670"/>
              <a:gd name="connsiteY14" fmla="*/ 1882695 h 1895702"/>
              <a:gd name="connsiteX15" fmla="*/ 1747656 w 1966670"/>
              <a:gd name="connsiteY15" fmla="*/ 1751172 h 1895702"/>
              <a:gd name="connsiteX16" fmla="*/ 1960599 w 1966670"/>
              <a:gd name="connsiteY16" fmla="*/ 1106081 h 1895702"/>
              <a:gd name="connsiteX17" fmla="*/ 1691289 w 1966670"/>
              <a:gd name="connsiteY17" fmla="*/ 830508 h 1895702"/>
              <a:gd name="connsiteX18" fmla="*/ 1609870 w 1966670"/>
              <a:gd name="connsiteY18" fmla="*/ 579988 h 1895702"/>
              <a:gd name="connsiteX19" fmla="*/ 1703815 w 1966670"/>
              <a:gd name="connsiteY19" fmla="*/ 222996 h 1895702"/>
              <a:gd name="connsiteX20" fmla="*/ 1503399 w 1966670"/>
              <a:gd name="connsiteY20" fmla="*/ 22580 h 1895702"/>
              <a:gd name="connsiteX21" fmla="*/ 1058725 w 1966670"/>
              <a:gd name="connsiteY21" fmla="*/ 72684 h 1895702"/>
              <a:gd name="connsiteX22" fmla="*/ 682944 w 1966670"/>
              <a:gd name="connsiteY22" fmla="*/ 3791 h 1895702"/>
              <a:gd name="connsiteX23" fmla="*/ 232007 w 1966670"/>
              <a:gd name="connsiteY23" fmla="*/ 210470 h 1895702"/>
              <a:gd name="connsiteX24" fmla="*/ 276 w 1966670"/>
              <a:gd name="connsiteY24" fmla="*/ 642618 h 1895702"/>
              <a:gd name="connsiteX25" fmla="*/ 144325 w 1966670"/>
              <a:gd name="connsiteY25" fmla="*/ 1212553 h 189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966670" h="1895702">
                <a:moveTo>
                  <a:pt x="989832" y="266838"/>
                </a:moveTo>
                <a:cubicBezTo>
                  <a:pt x="790981" y="174458"/>
                  <a:pt x="581693" y="212558"/>
                  <a:pt x="457476" y="285626"/>
                </a:cubicBezTo>
                <a:cubicBezTo>
                  <a:pt x="333260" y="358694"/>
                  <a:pt x="179815" y="626960"/>
                  <a:pt x="244533" y="705248"/>
                </a:cubicBezTo>
                <a:cubicBezTo>
                  <a:pt x="309251" y="783536"/>
                  <a:pt x="699646" y="793974"/>
                  <a:pt x="845783" y="755352"/>
                </a:cubicBezTo>
                <a:cubicBezTo>
                  <a:pt x="991920" y="716730"/>
                  <a:pt x="1022191" y="528840"/>
                  <a:pt x="1121355" y="473517"/>
                </a:cubicBezTo>
                <a:cubicBezTo>
                  <a:pt x="1220519" y="418194"/>
                  <a:pt x="1436594" y="281451"/>
                  <a:pt x="1440769" y="423413"/>
                </a:cubicBezTo>
                <a:cubicBezTo>
                  <a:pt x="1444944" y="565375"/>
                  <a:pt x="1325947" y="1234473"/>
                  <a:pt x="1146407" y="1325287"/>
                </a:cubicBezTo>
                <a:cubicBezTo>
                  <a:pt x="966867" y="1416101"/>
                  <a:pt x="475220" y="909840"/>
                  <a:pt x="363530" y="968295"/>
                </a:cubicBezTo>
                <a:cubicBezTo>
                  <a:pt x="251840" y="1026750"/>
                  <a:pt x="296725" y="1579982"/>
                  <a:pt x="476265" y="1676015"/>
                </a:cubicBezTo>
                <a:cubicBezTo>
                  <a:pt x="655805" y="1772048"/>
                  <a:pt x="1266449" y="1676015"/>
                  <a:pt x="1440769" y="1544492"/>
                </a:cubicBezTo>
                <a:cubicBezTo>
                  <a:pt x="1615089" y="1412969"/>
                  <a:pt x="1602563" y="996479"/>
                  <a:pt x="1522188" y="886876"/>
                </a:cubicBezTo>
                <a:cubicBezTo>
                  <a:pt x="1441813" y="777273"/>
                  <a:pt x="1111961" y="825290"/>
                  <a:pt x="958517" y="886876"/>
                </a:cubicBezTo>
                <a:cubicBezTo>
                  <a:pt x="805073" y="948462"/>
                  <a:pt x="648498" y="1131133"/>
                  <a:pt x="601525" y="1256393"/>
                </a:cubicBezTo>
                <a:cubicBezTo>
                  <a:pt x="554552" y="1381653"/>
                  <a:pt x="594218" y="1534053"/>
                  <a:pt x="676681" y="1638437"/>
                </a:cubicBezTo>
                <a:cubicBezTo>
                  <a:pt x="759144" y="1742821"/>
                  <a:pt x="887536" y="1857643"/>
                  <a:pt x="1096303" y="1882695"/>
                </a:cubicBezTo>
                <a:cubicBezTo>
                  <a:pt x="1380226" y="1920273"/>
                  <a:pt x="1469996" y="1876432"/>
                  <a:pt x="1747656" y="1751172"/>
                </a:cubicBezTo>
                <a:cubicBezTo>
                  <a:pt x="1999221" y="1615474"/>
                  <a:pt x="1969994" y="1259525"/>
                  <a:pt x="1960599" y="1106081"/>
                </a:cubicBezTo>
                <a:cubicBezTo>
                  <a:pt x="1951205" y="952637"/>
                  <a:pt x="1749744" y="918190"/>
                  <a:pt x="1691289" y="830508"/>
                </a:cubicBezTo>
                <a:cubicBezTo>
                  <a:pt x="1632834" y="742826"/>
                  <a:pt x="1607782" y="681240"/>
                  <a:pt x="1609870" y="579988"/>
                </a:cubicBezTo>
                <a:cubicBezTo>
                  <a:pt x="1611958" y="478736"/>
                  <a:pt x="1721560" y="315897"/>
                  <a:pt x="1703815" y="222996"/>
                </a:cubicBezTo>
                <a:cubicBezTo>
                  <a:pt x="1686070" y="130095"/>
                  <a:pt x="1610914" y="47632"/>
                  <a:pt x="1503399" y="22580"/>
                </a:cubicBezTo>
                <a:cubicBezTo>
                  <a:pt x="1395884" y="-2472"/>
                  <a:pt x="1195467" y="75815"/>
                  <a:pt x="1058725" y="72684"/>
                </a:cubicBezTo>
                <a:cubicBezTo>
                  <a:pt x="921983" y="69553"/>
                  <a:pt x="820730" y="-19173"/>
                  <a:pt x="682944" y="3791"/>
                </a:cubicBezTo>
                <a:cubicBezTo>
                  <a:pt x="545158" y="26755"/>
                  <a:pt x="345785" y="103999"/>
                  <a:pt x="232007" y="210470"/>
                </a:cubicBezTo>
                <a:cubicBezTo>
                  <a:pt x="118229" y="316941"/>
                  <a:pt x="4451" y="498569"/>
                  <a:pt x="276" y="642618"/>
                </a:cubicBezTo>
                <a:cubicBezTo>
                  <a:pt x="-3899" y="786667"/>
                  <a:pt x="38898" y="1162449"/>
                  <a:pt x="144325" y="1212553"/>
                </a:cubicBezTo>
              </a:path>
            </a:pathLst>
          </a:custGeom>
          <a:noFill/>
          <a:ln w="76200">
            <a:solidFill>
              <a:schemeClr val="accent6">
                <a:lumMod val="75000"/>
              </a:schemeClr>
            </a:solidFill>
            <a:miter lim="800000"/>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ight Arrow 11">
            <a:extLst>
              <a:ext uri="{FF2B5EF4-FFF2-40B4-BE49-F238E27FC236}">
                <a16:creationId xmlns:a16="http://schemas.microsoft.com/office/drawing/2014/main" id="{776DF82B-2BFE-6F49-A208-CA22394DF665}"/>
              </a:ext>
            </a:extLst>
          </p:cNvPr>
          <p:cNvSpPr/>
          <p:nvPr/>
        </p:nvSpPr>
        <p:spPr>
          <a:xfrm>
            <a:off x="2849959" y="3641292"/>
            <a:ext cx="1156326" cy="250520"/>
          </a:xfrm>
          <a:prstGeom prst="rightArrow">
            <a:avLst/>
          </a:prstGeom>
          <a:solidFill>
            <a:schemeClr val="accent2"/>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13" name="Right Arrow 12">
            <a:extLst>
              <a:ext uri="{FF2B5EF4-FFF2-40B4-BE49-F238E27FC236}">
                <a16:creationId xmlns:a16="http://schemas.microsoft.com/office/drawing/2014/main" id="{2172CE29-3FF9-714F-B278-2DF84DC5F7C0}"/>
              </a:ext>
            </a:extLst>
          </p:cNvPr>
          <p:cNvSpPr/>
          <p:nvPr/>
        </p:nvSpPr>
        <p:spPr>
          <a:xfrm>
            <a:off x="5079699" y="3636607"/>
            <a:ext cx="1098763" cy="250520"/>
          </a:xfrm>
          <a:prstGeom prst="rightArrow">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ight Arrow 13">
            <a:extLst>
              <a:ext uri="{FF2B5EF4-FFF2-40B4-BE49-F238E27FC236}">
                <a16:creationId xmlns:a16="http://schemas.microsoft.com/office/drawing/2014/main" id="{124206DB-56DA-EF49-BB68-BBE960740435}"/>
              </a:ext>
            </a:extLst>
          </p:cNvPr>
          <p:cNvSpPr/>
          <p:nvPr/>
        </p:nvSpPr>
        <p:spPr>
          <a:xfrm>
            <a:off x="8384168" y="3630104"/>
            <a:ext cx="1027522" cy="250520"/>
          </a:xfrm>
          <a:prstGeom prst="right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5" name="Group 14">
            <a:extLst>
              <a:ext uri="{FF2B5EF4-FFF2-40B4-BE49-F238E27FC236}">
                <a16:creationId xmlns:a16="http://schemas.microsoft.com/office/drawing/2014/main" id="{CFFF2DF5-AC5B-D041-AF8A-D5F605F7A0FE}"/>
              </a:ext>
            </a:extLst>
          </p:cNvPr>
          <p:cNvGrpSpPr/>
          <p:nvPr/>
        </p:nvGrpSpPr>
        <p:grpSpPr>
          <a:xfrm>
            <a:off x="9581446" y="3313599"/>
            <a:ext cx="1027522" cy="768068"/>
            <a:chOff x="9522764" y="1731397"/>
            <a:chExt cx="1027522" cy="768068"/>
          </a:xfrm>
        </p:grpSpPr>
        <p:sp>
          <p:nvSpPr>
            <p:cNvPr id="50" name="Oval 49">
              <a:extLst>
                <a:ext uri="{FF2B5EF4-FFF2-40B4-BE49-F238E27FC236}">
                  <a16:creationId xmlns:a16="http://schemas.microsoft.com/office/drawing/2014/main" id="{72F0F9C7-3852-EB45-88A9-1693D3DF8E39}"/>
                </a:ext>
              </a:extLst>
            </p:cNvPr>
            <p:cNvSpPr/>
            <p:nvPr/>
          </p:nvSpPr>
          <p:spPr>
            <a:xfrm>
              <a:off x="9522764" y="1731397"/>
              <a:ext cx="1027522" cy="768068"/>
            </a:xfrm>
            <a:prstGeom prst="ellipse">
              <a:avLst/>
            </a:prstGeom>
            <a:gradFill flip="none" rotWithShape="1">
              <a:gsLst>
                <a:gs pos="80000">
                  <a:schemeClr val="accent5"/>
                </a:gs>
                <a:gs pos="100000">
                  <a:schemeClr val="accent5">
                    <a:lumMod val="50000"/>
                  </a:schemeClr>
                </a:gs>
              </a:gsLst>
              <a:path path="shape">
                <a:fillToRect l="50000" t="50000" r="50000" b="50000"/>
              </a:path>
              <a:tileRect/>
            </a:gra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Oval 50">
              <a:extLst>
                <a:ext uri="{FF2B5EF4-FFF2-40B4-BE49-F238E27FC236}">
                  <a16:creationId xmlns:a16="http://schemas.microsoft.com/office/drawing/2014/main" id="{1CF7715F-CD00-AD47-900F-C0DDEB69D519}"/>
                </a:ext>
              </a:extLst>
            </p:cNvPr>
            <p:cNvSpPr/>
            <p:nvPr/>
          </p:nvSpPr>
          <p:spPr>
            <a:xfrm>
              <a:off x="9665701" y="1826905"/>
              <a:ext cx="715708" cy="501774"/>
            </a:xfrm>
            <a:prstGeom prst="ellipse">
              <a:avLst/>
            </a:prstGeom>
            <a:gradFill flip="none" rotWithShape="1">
              <a:gsLst>
                <a:gs pos="33000">
                  <a:schemeClr val="accent5"/>
                </a:gs>
                <a:gs pos="1000">
                  <a:schemeClr val="accent5">
                    <a:lumMod val="40000"/>
                    <a:lumOff val="60000"/>
                  </a:schemeClr>
                </a:gs>
                <a:gs pos="65000">
                  <a:schemeClr val="accent5">
                    <a:lumMod val="50000"/>
                  </a:schemeClr>
                </a:gs>
                <a:gs pos="100000">
                  <a:schemeClr val="accent5"/>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6" name="TextBox 15">
            <a:extLst>
              <a:ext uri="{FF2B5EF4-FFF2-40B4-BE49-F238E27FC236}">
                <a16:creationId xmlns:a16="http://schemas.microsoft.com/office/drawing/2014/main" id="{F2D6F3E9-DD75-8D44-BA36-16760D678162}"/>
              </a:ext>
            </a:extLst>
          </p:cNvPr>
          <p:cNvSpPr txBox="1"/>
          <p:nvPr/>
        </p:nvSpPr>
        <p:spPr>
          <a:xfrm>
            <a:off x="2794070" y="3916184"/>
            <a:ext cx="1268104" cy="338554"/>
          </a:xfrm>
          <a:prstGeom prst="rect">
            <a:avLst/>
          </a:prstGeom>
          <a:noFill/>
        </p:spPr>
        <p:txBody>
          <a:bodyPr wrap="none" rtlCol="0">
            <a:spAutoFit/>
          </a:bodyPr>
          <a:lstStyle/>
          <a:p>
            <a:r>
              <a:rPr lang="en-GB" sz="1600" dirty="0"/>
              <a:t>Transcription</a:t>
            </a:r>
          </a:p>
        </p:txBody>
      </p:sp>
      <p:sp>
        <p:nvSpPr>
          <p:cNvPr id="17" name="TextBox 16">
            <a:extLst>
              <a:ext uri="{FF2B5EF4-FFF2-40B4-BE49-F238E27FC236}">
                <a16:creationId xmlns:a16="http://schemas.microsoft.com/office/drawing/2014/main" id="{DD122975-BE6F-0A41-A16E-8E122E2F8771}"/>
              </a:ext>
            </a:extLst>
          </p:cNvPr>
          <p:cNvSpPr txBox="1"/>
          <p:nvPr/>
        </p:nvSpPr>
        <p:spPr>
          <a:xfrm>
            <a:off x="5079699" y="3955099"/>
            <a:ext cx="1098762" cy="338554"/>
          </a:xfrm>
          <a:prstGeom prst="rect">
            <a:avLst/>
          </a:prstGeom>
          <a:noFill/>
        </p:spPr>
        <p:txBody>
          <a:bodyPr wrap="none" rtlCol="0">
            <a:spAutoFit/>
          </a:bodyPr>
          <a:lstStyle/>
          <a:p>
            <a:r>
              <a:rPr lang="en-GB" sz="1600" dirty="0"/>
              <a:t>Translation</a:t>
            </a:r>
          </a:p>
        </p:txBody>
      </p:sp>
      <p:sp>
        <p:nvSpPr>
          <p:cNvPr id="18" name="TextBox 17">
            <a:extLst>
              <a:ext uri="{FF2B5EF4-FFF2-40B4-BE49-F238E27FC236}">
                <a16:creationId xmlns:a16="http://schemas.microsoft.com/office/drawing/2014/main" id="{E2A0B38E-8698-C041-BC45-8F35373F2C03}"/>
              </a:ext>
            </a:extLst>
          </p:cNvPr>
          <p:cNvSpPr txBox="1"/>
          <p:nvPr/>
        </p:nvSpPr>
        <p:spPr>
          <a:xfrm>
            <a:off x="8353549" y="3955099"/>
            <a:ext cx="1088760" cy="338554"/>
          </a:xfrm>
          <a:prstGeom prst="rect">
            <a:avLst/>
          </a:prstGeom>
          <a:noFill/>
        </p:spPr>
        <p:txBody>
          <a:bodyPr wrap="none" rtlCol="0">
            <a:spAutoFit/>
          </a:bodyPr>
          <a:lstStyle/>
          <a:p>
            <a:r>
              <a:rPr lang="en-GB" sz="1600" dirty="0"/>
              <a:t>Phenotype</a:t>
            </a:r>
          </a:p>
        </p:txBody>
      </p:sp>
      <p:sp>
        <p:nvSpPr>
          <p:cNvPr id="19" name="TextBox 18">
            <a:extLst>
              <a:ext uri="{FF2B5EF4-FFF2-40B4-BE49-F238E27FC236}">
                <a16:creationId xmlns:a16="http://schemas.microsoft.com/office/drawing/2014/main" id="{B66BD4C2-267F-1242-9597-AA43C63C3F4B}"/>
              </a:ext>
            </a:extLst>
          </p:cNvPr>
          <p:cNvSpPr txBox="1"/>
          <p:nvPr/>
        </p:nvSpPr>
        <p:spPr>
          <a:xfrm>
            <a:off x="9715931" y="4265897"/>
            <a:ext cx="783869" cy="307777"/>
          </a:xfrm>
          <a:prstGeom prst="rect">
            <a:avLst/>
          </a:prstGeom>
          <a:noFill/>
        </p:spPr>
        <p:txBody>
          <a:bodyPr wrap="none" rtlCol="0">
            <a:spAutoFit/>
          </a:bodyPr>
          <a:lstStyle/>
          <a:p>
            <a:pPr algn="ctr"/>
            <a:r>
              <a:rPr lang="en-GB" sz="1400" dirty="0"/>
              <a:t>Bacteria</a:t>
            </a:r>
          </a:p>
        </p:txBody>
      </p:sp>
      <p:sp>
        <p:nvSpPr>
          <p:cNvPr id="20" name="TextBox 19">
            <a:extLst>
              <a:ext uri="{FF2B5EF4-FFF2-40B4-BE49-F238E27FC236}">
                <a16:creationId xmlns:a16="http://schemas.microsoft.com/office/drawing/2014/main" id="{BD602D65-2F02-D54D-B359-ED3EC38F1962}"/>
              </a:ext>
            </a:extLst>
          </p:cNvPr>
          <p:cNvSpPr txBox="1"/>
          <p:nvPr/>
        </p:nvSpPr>
        <p:spPr>
          <a:xfrm>
            <a:off x="6957792" y="5037167"/>
            <a:ext cx="791499" cy="338554"/>
          </a:xfrm>
          <a:prstGeom prst="rect">
            <a:avLst/>
          </a:prstGeom>
          <a:noFill/>
        </p:spPr>
        <p:txBody>
          <a:bodyPr wrap="none" rtlCol="0">
            <a:spAutoFit/>
          </a:bodyPr>
          <a:lstStyle/>
          <a:p>
            <a:r>
              <a:rPr lang="en-GB" sz="1600" dirty="0"/>
              <a:t>Protein</a:t>
            </a:r>
          </a:p>
        </p:txBody>
      </p:sp>
      <p:sp>
        <p:nvSpPr>
          <p:cNvPr id="21" name="TextBox 20">
            <a:extLst>
              <a:ext uri="{FF2B5EF4-FFF2-40B4-BE49-F238E27FC236}">
                <a16:creationId xmlns:a16="http://schemas.microsoft.com/office/drawing/2014/main" id="{8B7BC805-1D8E-6B4B-8B80-D295C145B378}"/>
              </a:ext>
            </a:extLst>
          </p:cNvPr>
          <p:cNvSpPr txBox="1"/>
          <p:nvPr/>
        </p:nvSpPr>
        <p:spPr>
          <a:xfrm>
            <a:off x="4332481" y="5463802"/>
            <a:ext cx="776175" cy="369332"/>
          </a:xfrm>
          <a:prstGeom prst="rect">
            <a:avLst/>
          </a:prstGeom>
          <a:noFill/>
        </p:spPr>
        <p:txBody>
          <a:bodyPr wrap="none" rtlCol="0">
            <a:spAutoFit/>
          </a:bodyPr>
          <a:lstStyle/>
          <a:p>
            <a:r>
              <a:rPr lang="en-GB" dirty="0"/>
              <a:t>mRNA</a:t>
            </a:r>
          </a:p>
        </p:txBody>
      </p:sp>
      <p:sp>
        <p:nvSpPr>
          <p:cNvPr id="22" name="TextBox 21">
            <a:extLst>
              <a:ext uri="{FF2B5EF4-FFF2-40B4-BE49-F238E27FC236}">
                <a16:creationId xmlns:a16="http://schemas.microsoft.com/office/drawing/2014/main" id="{B0700ADA-8ECD-B746-BEA9-EEF786CBA020}"/>
              </a:ext>
            </a:extLst>
          </p:cNvPr>
          <p:cNvSpPr txBox="1"/>
          <p:nvPr/>
        </p:nvSpPr>
        <p:spPr>
          <a:xfrm>
            <a:off x="1922828" y="5476774"/>
            <a:ext cx="609462" cy="369332"/>
          </a:xfrm>
          <a:prstGeom prst="rect">
            <a:avLst/>
          </a:prstGeom>
          <a:noFill/>
        </p:spPr>
        <p:txBody>
          <a:bodyPr wrap="none" rtlCol="0">
            <a:spAutoFit/>
          </a:bodyPr>
          <a:lstStyle/>
          <a:p>
            <a:r>
              <a:rPr lang="en-GB" dirty="0"/>
              <a:t>DNA</a:t>
            </a:r>
          </a:p>
        </p:txBody>
      </p:sp>
      <p:sp>
        <p:nvSpPr>
          <p:cNvPr id="23" name="U-Turn Arrow 22">
            <a:extLst>
              <a:ext uri="{FF2B5EF4-FFF2-40B4-BE49-F238E27FC236}">
                <a16:creationId xmlns:a16="http://schemas.microsoft.com/office/drawing/2014/main" id="{1A7203E6-B5CB-584B-8B23-5F1D0E4ABB30}"/>
              </a:ext>
            </a:extLst>
          </p:cNvPr>
          <p:cNvSpPr/>
          <p:nvPr/>
        </p:nvSpPr>
        <p:spPr>
          <a:xfrm rot="16200000">
            <a:off x="528122" y="3765218"/>
            <a:ext cx="1882530" cy="462711"/>
          </a:xfrm>
          <a:prstGeom prst="uturnArrow">
            <a:avLst>
              <a:gd name="adj1" fmla="val 25000"/>
              <a:gd name="adj2" fmla="val 25000"/>
              <a:gd name="adj3" fmla="val 25000"/>
              <a:gd name="adj4" fmla="val 75000"/>
              <a:gd name="adj5" fmla="val 10000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9" name="TextBox 28">
            <a:extLst>
              <a:ext uri="{FF2B5EF4-FFF2-40B4-BE49-F238E27FC236}">
                <a16:creationId xmlns:a16="http://schemas.microsoft.com/office/drawing/2014/main" id="{3D2A0ABA-5F72-8B46-921A-A81C088EF476}"/>
              </a:ext>
            </a:extLst>
          </p:cNvPr>
          <p:cNvSpPr txBox="1"/>
          <p:nvPr/>
        </p:nvSpPr>
        <p:spPr>
          <a:xfrm rot="16200000">
            <a:off x="395546" y="3785814"/>
            <a:ext cx="1254639" cy="369332"/>
          </a:xfrm>
          <a:prstGeom prst="rect">
            <a:avLst/>
          </a:prstGeom>
          <a:noFill/>
        </p:spPr>
        <p:txBody>
          <a:bodyPr wrap="none" rtlCol="0">
            <a:spAutoFit/>
          </a:bodyPr>
          <a:lstStyle/>
          <a:p>
            <a:r>
              <a:rPr lang="en-GB" dirty="0"/>
              <a:t>Duplication</a:t>
            </a:r>
          </a:p>
        </p:txBody>
      </p:sp>
      <p:sp>
        <p:nvSpPr>
          <p:cNvPr id="30" name="Right Arrow 29">
            <a:extLst>
              <a:ext uri="{FF2B5EF4-FFF2-40B4-BE49-F238E27FC236}">
                <a16:creationId xmlns:a16="http://schemas.microsoft.com/office/drawing/2014/main" id="{64529CAF-A9F9-FA49-990E-129225AC9FE6}"/>
              </a:ext>
            </a:extLst>
          </p:cNvPr>
          <p:cNvSpPr/>
          <p:nvPr/>
        </p:nvSpPr>
        <p:spPr>
          <a:xfrm rot="10800000">
            <a:off x="2864680" y="4351233"/>
            <a:ext cx="1126885" cy="250520"/>
          </a:xfrm>
          <a:prstGeom prst="rightArrow">
            <a:avLst/>
          </a:prstGeom>
          <a:solidFill>
            <a:srgbClr val="C0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sp>
        <p:nvSpPr>
          <p:cNvPr id="31" name="TextBox 30">
            <a:extLst>
              <a:ext uri="{FF2B5EF4-FFF2-40B4-BE49-F238E27FC236}">
                <a16:creationId xmlns:a16="http://schemas.microsoft.com/office/drawing/2014/main" id="{F06B551D-DEE7-F544-B7BB-46FCEC04F299}"/>
              </a:ext>
            </a:extLst>
          </p:cNvPr>
          <p:cNvSpPr txBox="1"/>
          <p:nvPr/>
        </p:nvSpPr>
        <p:spPr>
          <a:xfrm>
            <a:off x="2794070" y="4626125"/>
            <a:ext cx="1268104" cy="584775"/>
          </a:xfrm>
          <a:prstGeom prst="rect">
            <a:avLst/>
          </a:prstGeom>
          <a:noFill/>
        </p:spPr>
        <p:txBody>
          <a:bodyPr wrap="none" rtlCol="0">
            <a:spAutoFit/>
          </a:bodyPr>
          <a:lstStyle/>
          <a:p>
            <a:pPr algn="ctr"/>
            <a:r>
              <a:rPr lang="en-GB" sz="1600" dirty="0"/>
              <a:t>Reverse</a:t>
            </a:r>
          </a:p>
          <a:p>
            <a:pPr algn="ctr"/>
            <a:r>
              <a:rPr lang="en-GB" sz="1600" dirty="0"/>
              <a:t>Transcription</a:t>
            </a:r>
          </a:p>
        </p:txBody>
      </p:sp>
      <p:cxnSp>
        <p:nvCxnSpPr>
          <p:cNvPr id="32" name="Curved Connector 31">
            <a:extLst>
              <a:ext uri="{FF2B5EF4-FFF2-40B4-BE49-F238E27FC236}">
                <a16:creationId xmlns:a16="http://schemas.microsoft.com/office/drawing/2014/main" id="{90D6B44F-CD89-364B-B2EB-6462ABCB4CCC}"/>
              </a:ext>
            </a:extLst>
          </p:cNvPr>
          <p:cNvCxnSpPr>
            <a:cxnSpLocks/>
            <a:stCxn id="50" idx="1"/>
          </p:cNvCxnSpPr>
          <p:nvPr/>
        </p:nvCxnSpPr>
        <p:spPr>
          <a:xfrm rot="16200000" flipV="1">
            <a:off x="9458023" y="3152180"/>
            <a:ext cx="134872" cy="412928"/>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Curved Connector 32">
            <a:extLst>
              <a:ext uri="{FF2B5EF4-FFF2-40B4-BE49-F238E27FC236}">
                <a16:creationId xmlns:a16="http://schemas.microsoft.com/office/drawing/2014/main" id="{7B559B3B-4D76-BE4C-B475-2C737C4B8D2A}"/>
              </a:ext>
            </a:extLst>
          </p:cNvPr>
          <p:cNvCxnSpPr>
            <a:cxnSpLocks/>
            <a:stCxn id="50" idx="0"/>
          </p:cNvCxnSpPr>
          <p:nvPr/>
        </p:nvCxnSpPr>
        <p:spPr>
          <a:xfrm rot="16200000" flipV="1">
            <a:off x="9907577" y="3125969"/>
            <a:ext cx="204853" cy="170408"/>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Curved Connector 33">
            <a:extLst>
              <a:ext uri="{FF2B5EF4-FFF2-40B4-BE49-F238E27FC236}">
                <a16:creationId xmlns:a16="http://schemas.microsoft.com/office/drawing/2014/main" id="{31A15AF3-F986-8149-B173-9847D35F2126}"/>
              </a:ext>
            </a:extLst>
          </p:cNvPr>
          <p:cNvCxnSpPr>
            <a:cxnSpLocks/>
            <a:endCxn id="50" idx="2"/>
          </p:cNvCxnSpPr>
          <p:nvPr/>
        </p:nvCxnSpPr>
        <p:spPr>
          <a:xfrm rot="5400000" flipH="1" flipV="1">
            <a:off x="9397110" y="3759303"/>
            <a:ext cx="246005" cy="12266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Curved Connector 34">
            <a:extLst>
              <a:ext uri="{FF2B5EF4-FFF2-40B4-BE49-F238E27FC236}">
                <a16:creationId xmlns:a16="http://schemas.microsoft.com/office/drawing/2014/main" id="{A6A45BA4-A5F4-6C4E-BDCB-10E6DD4E95D0}"/>
              </a:ext>
            </a:extLst>
          </p:cNvPr>
          <p:cNvCxnSpPr>
            <a:cxnSpLocks/>
            <a:stCxn id="50" idx="7"/>
          </p:cNvCxnSpPr>
          <p:nvPr/>
        </p:nvCxnSpPr>
        <p:spPr>
          <a:xfrm rot="16200000" flipH="1">
            <a:off x="10558770" y="3325800"/>
            <a:ext cx="43491" cy="244051"/>
          </a:xfrm>
          <a:prstGeom prst="curvedConnector4">
            <a:avLst>
              <a:gd name="adj1" fmla="val -525626"/>
              <a:gd name="adj2" fmla="val 80829"/>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6" name="Curved Connector 35">
            <a:extLst>
              <a:ext uri="{FF2B5EF4-FFF2-40B4-BE49-F238E27FC236}">
                <a16:creationId xmlns:a16="http://schemas.microsoft.com/office/drawing/2014/main" id="{FCE6C166-81DE-8149-9ECD-C8FBCA0201A2}"/>
              </a:ext>
            </a:extLst>
          </p:cNvPr>
          <p:cNvCxnSpPr>
            <a:cxnSpLocks/>
            <a:stCxn id="50" idx="4"/>
          </p:cNvCxnSpPr>
          <p:nvPr/>
        </p:nvCxnSpPr>
        <p:spPr>
          <a:xfrm rot="5400000">
            <a:off x="9838477" y="3947951"/>
            <a:ext cx="123015" cy="390447"/>
          </a:xfrm>
          <a:prstGeom prst="curvedConnector2">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Curved Connector 36">
            <a:extLst>
              <a:ext uri="{FF2B5EF4-FFF2-40B4-BE49-F238E27FC236}">
                <a16:creationId xmlns:a16="http://schemas.microsoft.com/office/drawing/2014/main" id="{478D82DC-DA70-C14E-B7BB-C99F086CD362}"/>
              </a:ext>
            </a:extLst>
          </p:cNvPr>
          <p:cNvCxnSpPr>
            <a:cxnSpLocks/>
            <a:endCxn id="50" idx="5"/>
          </p:cNvCxnSpPr>
          <p:nvPr/>
        </p:nvCxnSpPr>
        <p:spPr>
          <a:xfrm rot="16200000" flipV="1">
            <a:off x="10409325" y="4018352"/>
            <a:ext cx="324468" cy="22613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Curved Connector 37">
            <a:extLst>
              <a:ext uri="{FF2B5EF4-FFF2-40B4-BE49-F238E27FC236}">
                <a16:creationId xmlns:a16="http://schemas.microsoft.com/office/drawing/2014/main" id="{99E8DC4A-15B9-3C49-ADED-564A86F5DD29}"/>
              </a:ext>
            </a:extLst>
          </p:cNvPr>
          <p:cNvCxnSpPr>
            <a:cxnSpLocks/>
            <a:stCxn id="50" idx="3"/>
          </p:cNvCxnSpPr>
          <p:nvPr/>
        </p:nvCxnSpPr>
        <p:spPr>
          <a:xfrm rot="5400000">
            <a:off x="9578091" y="4013454"/>
            <a:ext cx="198100" cy="109565"/>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Curved Connector 38">
            <a:extLst>
              <a:ext uri="{FF2B5EF4-FFF2-40B4-BE49-F238E27FC236}">
                <a16:creationId xmlns:a16="http://schemas.microsoft.com/office/drawing/2014/main" id="{91EFAD43-13A9-3946-96D4-13419F5E9213}"/>
              </a:ext>
            </a:extLst>
          </p:cNvPr>
          <p:cNvCxnSpPr>
            <a:cxnSpLocks/>
            <a:endCxn id="50" idx="6"/>
          </p:cNvCxnSpPr>
          <p:nvPr/>
        </p:nvCxnSpPr>
        <p:spPr>
          <a:xfrm rot="10800000">
            <a:off x="10608968" y="3697633"/>
            <a:ext cx="194406" cy="99516"/>
          </a:xfrm>
          <a:prstGeom prst="curvedConnector3">
            <a:avLst>
              <a:gd name="adj1" fmla="val 50000"/>
            </a:avLst>
          </a:prstGeom>
          <a:ln w="381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100" name="Multiply 99">
            <a:extLst>
              <a:ext uri="{FF2B5EF4-FFF2-40B4-BE49-F238E27FC236}">
                <a16:creationId xmlns:a16="http://schemas.microsoft.com/office/drawing/2014/main" id="{30A9B417-0036-CD41-B1CA-BFC15D510D94}"/>
              </a:ext>
            </a:extLst>
          </p:cNvPr>
          <p:cNvSpPr/>
          <p:nvPr/>
        </p:nvSpPr>
        <p:spPr>
          <a:xfrm>
            <a:off x="2988476" y="3455819"/>
            <a:ext cx="750627" cy="612096"/>
          </a:xfrm>
          <a:prstGeom prst="mathMultiply">
            <a:avLst>
              <a:gd name="adj1" fmla="val 123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1" name="Multiply 100">
            <a:extLst>
              <a:ext uri="{FF2B5EF4-FFF2-40B4-BE49-F238E27FC236}">
                <a16:creationId xmlns:a16="http://schemas.microsoft.com/office/drawing/2014/main" id="{892003CA-0759-004E-A6F1-6E39B7A73C18}"/>
              </a:ext>
            </a:extLst>
          </p:cNvPr>
          <p:cNvSpPr/>
          <p:nvPr/>
        </p:nvSpPr>
        <p:spPr>
          <a:xfrm>
            <a:off x="5200215" y="3441342"/>
            <a:ext cx="750627" cy="612096"/>
          </a:xfrm>
          <a:prstGeom prst="mathMultiply">
            <a:avLst>
              <a:gd name="adj1" fmla="val 123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2" name="Multiply 101">
            <a:extLst>
              <a:ext uri="{FF2B5EF4-FFF2-40B4-BE49-F238E27FC236}">
                <a16:creationId xmlns:a16="http://schemas.microsoft.com/office/drawing/2014/main" id="{8D294958-B6C8-7246-A352-E84FA63F4C39}"/>
              </a:ext>
            </a:extLst>
          </p:cNvPr>
          <p:cNvSpPr/>
          <p:nvPr/>
        </p:nvSpPr>
        <p:spPr>
          <a:xfrm>
            <a:off x="8448817" y="3441342"/>
            <a:ext cx="750627" cy="612096"/>
          </a:xfrm>
          <a:prstGeom prst="mathMultiply">
            <a:avLst>
              <a:gd name="adj1" fmla="val 123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6" name="Rounded Rectangle 105">
            <a:extLst>
              <a:ext uri="{FF2B5EF4-FFF2-40B4-BE49-F238E27FC236}">
                <a16:creationId xmlns:a16="http://schemas.microsoft.com/office/drawing/2014/main" id="{1C749A1C-C661-9F4D-AE3B-B4B2B20378DF}"/>
              </a:ext>
            </a:extLst>
          </p:cNvPr>
          <p:cNvSpPr/>
          <p:nvPr/>
        </p:nvSpPr>
        <p:spPr>
          <a:xfrm>
            <a:off x="841261" y="364258"/>
            <a:ext cx="4362016"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dirty="0"/>
              <a:t>RNA transcription</a:t>
            </a:r>
          </a:p>
        </p:txBody>
      </p:sp>
      <p:sp>
        <p:nvSpPr>
          <p:cNvPr id="2" name="Lightning Bolt 1">
            <a:extLst>
              <a:ext uri="{FF2B5EF4-FFF2-40B4-BE49-F238E27FC236}">
                <a16:creationId xmlns:a16="http://schemas.microsoft.com/office/drawing/2014/main" id="{A0EDC921-3F17-D644-A339-58CB87D0D56E}"/>
              </a:ext>
            </a:extLst>
          </p:cNvPr>
          <p:cNvSpPr/>
          <p:nvPr/>
        </p:nvSpPr>
        <p:spPr>
          <a:xfrm rot="1622731">
            <a:off x="3143562" y="2812284"/>
            <a:ext cx="419880" cy="763087"/>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0C3E287-FCA8-8543-AF1E-3AB1C767B8CD}"/>
              </a:ext>
            </a:extLst>
          </p:cNvPr>
          <p:cNvSpPr txBox="1"/>
          <p:nvPr/>
        </p:nvSpPr>
        <p:spPr>
          <a:xfrm>
            <a:off x="2828911" y="2365089"/>
            <a:ext cx="1177374" cy="523220"/>
          </a:xfrm>
          <a:prstGeom prst="rect">
            <a:avLst/>
          </a:prstGeom>
          <a:noFill/>
        </p:spPr>
        <p:txBody>
          <a:bodyPr wrap="none" rtlCol="0">
            <a:spAutoFit/>
          </a:bodyPr>
          <a:lstStyle/>
          <a:p>
            <a:pPr algn="ctr"/>
            <a:r>
              <a:rPr lang="en-GB" sz="1400" dirty="0"/>
              <a:t>Transcription </a:t>
            </a:r>
          </a:p>
          <a:p>
            <a:pPr algn="ctr"/>
            <a:r>
              <a:rPr lang="en-GB" sz="1400" dirty="0"/>
              <a:t>blocker</a:t>
            </a:r>
          </a:p>
        </p:txBody>
      </p:sp>
    </p:spTree>
    <p:extLst>
      <p:ext uri="{BB962C8B-B14F-4D97-AF65-F5344CB8AC3E}">
        <p14:creationId xmlns:p14="http://schemas.microsoft.com/office/powerpoint/2010/main" val="835852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32"/>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33"/>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35"/>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39"/>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37"/>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36"/>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38"/>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animBg="1"/>
      <p:bldP spid="101" grpId="0" animBg="1"/>
      <p:bldP spid="102" grpId="0" animBg="1"/>
      <p:bldP spid="2" grpId="0" animBg="1"/>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7721B0-81D9-3E4E-B7DA-922588B751A1}"/>
              </a:ext>
            </a:extLst>
          </p:cNvPr>
          <p:cNvSpPr>
            <a:spLocks noGrp="1"/>
          </p:cNvSpPr>
          <p:nvPr>
            <p:ph idx="1"/>
          </p:nvPr>
        </p:nvSpPr>
        <p:spPr>
          <a:xfrm>
            <a:off x="838200" y="1825625"/>
            <a:ext cx="5980289" cy="4351338"/>
          </a:xfrm>
        </p:spPr>
        <p:txBody>
          <a:bodyPr>
            <a:noAutofit/>
          </a:bodyPr>
          <a:lstStyle/>
          <a:p>
            <a:r>
              <a:rPr lang="en-US" sz="2400" dirty="0"/>
              <a:t>Studying RNA transcription and translation:</a:t>
            </a:r>
          </a:p>
          <a:p>
            <a:pPr lvl="1"/>
            <a:r>
              <a:rPr lang="en-US" sz="2000" dirty="0"/>
              <a:t>RNA production, </a:t>
            </a:r>
          </a:p>
          <a:p>
            <a:pPr lvl="1"/>
            <a:r>
              <a:rPr lang="en-US" sz="2000" dirty="0"/>
              <a:t>RNA processing, </a:t>
            </a:r>
          </a:p>
          <a:p>
            <a:pPr lvl="1"/>
            <a:r>
              <a:rPr lang="en-US" sz="2000" dirty="0"/>
              <a:t>RNA regulation for cellular phenotype</a:t>
            </a:r>
          </a:p>
          <a:p>
            <a:endParaRPr lang="en-US" sz="2400" dirty="0"/>
          </a:p>
          <a:p>
            <a:r>
              <a:rPr lang="en-US" sz="2400" dirty="0"/>
              <a:t>Better understanding </a:t>
            </a:r>
            <a:r>
              <a:rPr lang="en-US" sz="2400" dirty="0">
                <a:sym typeface="Wingdings" pitchFamily="2" charset="2"/>
              </a:rPr>
              <a:t> Possible therapies</a:t>
            </a:r>
            <a:endParaRPr lang="en-US" sz="2400" dirty="0"/>
          </a:p>
          <a:p>
            <a:endParaRPr lang="en-US" sz="2400" dirty="0"/>
          </a:p>
          <a:p>
            <a:r>
              <a:rPr lang="en-US" sz="2400" dirty="0"/>
              <a:t>Dysregulated RNAs are the cause of some diseases and cancers</a:t>
            </a:r>
          </a:p>
        </p:txBody>
      </p:sp>
      <p:sp>
        <p:nvSpPr>
          <p:cNvPr id="6" name="Slide Number Placeholder 5">
            <a:extLst>
              <a:ext uri="{FF2B5EF4-FFF2-40B4-BE49-F238E27FC236}">
                <a16:creationId xmlns:a16="http://schemas.microsoft.com/office/drawing/2014/main" id="{55CCEFA7-D720-334A-BCEF-A69FDED500AB}"/>
              </a:ext>
            </a:extLst>
          </p:cNvPr>
          <p:cNvSpPr>
            <a:spLocks noGrp="1"/>
          </p:cNvSpPr>
          <p:nvPr>
            <p:ph type="sldNum" sz="quarter" idx="12"/>
          </p:nvPr>
        </p:nvSpPr>
        <p:spPr/>
        <p:txBody>
          <a:bodyPr/>
          <a:lstStyle/>
          <a:p>
            <a:fld id="{488F6B55-2FBF-E645-B561-8271EEC5CE3D}" type="slidenum">
              <a:rPr lang="en-GB" smtClean="0"/>
              <a:t>9</a:t>
            </a:fld>
            <a:endParaRPr lang="en-GB" dirty="0"/>
          </a:p>
        </p:txBody>
      </p:sp>
      <p:pic>
        <p:nvPicPr>
          <p:cNvPr id="5" name="Picture 4" descr="A picture containing background pattern&#10;&#10;Description automatically generated">
            <a:extLst>
              <a:ext uri="{FF2B5EF4-FFF2-40B4-BE49-F238E27FC236}">
                <a16:creationId xmlns:a16="http://schemas.microsoft.com/office/drawing/2014/main" id="{820A3D62-14DD-6548-8407-F47B485FF541}"/>
              </a:ext>
            </a:extLst>
          </p:cNvPr>
          <p:cNvPicPr>
            <a:picLocks noChangeAspect="1"/>
          </p:cNvPicPr>
          <p:nvPr/>
        </p:nvPicPr>
        <p:blipFill>
          <a:blip r:embed="rId3"/>
          <a:stretch>
            <a:fillRect/>
          </a:stretch>
        </p:blipFill>
        <p:spPr>
          <a:xfrm>
            <a:off x="9956951" y="296695"/>
            <a:ext cx="1949513" cy="550738"/>
          </a:xfrm>
          <a:prstGeom prst="rect">
            <a:avLst/>
          </a:prstGeom>
        </p:spPr>
      </p:pic>
      <p:sp>
        <p:nvSpPr>
          <p:cNvPr id="10" name="Rounded Rectangle 9">
            <a:extLst>
              <a:ext uri="{FF2B5EF4-FFF2-40B4-BE49-F238E27FC236}">
                <a16:creationId xmlns:a16="http://schemas.microsoft.com/office/drawing/2014/main" id="{8B666424-EA1E-8B44-A33B-80C6410C75F7}"/>
              </a:ext>
            </a:extLst>
          </p:cNvPr>
          <p:cNvSpPr/>
          <p:nvPr/>
        </p:nvSpPr>
        <p:spPr>
          <a:xfrm>
            <a:off x="841261" y="364258"/>
            <a:ext cx="4362016"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dirty="0"/>
              <a:t>RNA transcription</a:t>
            </a:r>
          </a:p>
        </p:txBody>
      </p:sp>
      <p:pic>
        <p:nvPicPr>
          <p:cNvPr id="2" name="Picture 1">
            <a:extLst>
              <a:ext uri="{FF2B5EF4-FFF2-40B4-BE49-F238E27FC236}">
                <a16:creationId xmlns:a16="http://schemas.microsoft.com/office/drawing/2014/main" id="{A66C3133-C34A-4644-B0E1-370F50BDB5F9}"/>
              </a:ext>
            </a:extLst>
          </p:cNvPr>
          <p:cNvPicPr>
            <a:picLocks noChangeAspect="1"/>
          </p:cNvPicPr>
          <p:nvPr/>
        </p:nvPicPr>
        <p:blipFill>
          <a:blip r:embed="rId4"/>
          <a:stretch>
            <a:fillRect/>
          </a:stretch>
        </p:blipFill>
        <p:spPr>
          <a:xfrm>
            <a:off x="6929720" y="1203438"/>
            <a:ext cx="4976744" cy="5152912"/>
          </a:xfrm>
          <a:prstGeom prst="rect">
            <a:avLst/>
          </a:prstGeom>
        </p:spPr>
      </p:pic>
      <p:sp>
        <p:nvSpPr>
          <p:cNvPr id="7" name="Rectangle 6">
            <a:extLst>
              <a:ext uri="{FF2B5EF4-FFF2-40B4-BE49-F238E27FC236}">
                <a16:creationId xmlns:a16="http://schemas.microsoft.com/office/drawing/2014/main" id="{5E8CAD3A-06C8-B44D-ADAD-557B2D73CCE7}"/>
              </a:ext>
            </a:extLst>
          </p:cNvPr>
          <p:cNvSpPr/>
          <p:nvPr/>
        </p:nvSpPr>
        <p:spPr>
          <a:xfrm>
            <a:off x="6712685" y="6176963"/>
            <a:ext cx="3684600" cy="430887"/>
          </a:xfrm>
          <a:prstGeom prst="rect">
            <a:avLst/>
          </a:prstGeom>
        </p:spPr>
        <p:txBody>
          <a:bodyPr wrap="square">
            <a:spAutoFit/>
          </a:bodyPr>
          <a:lstStyle/>
          <a:p>
            <a:r>
              <a:rPr lang="en-US" sz="1100" dirty="0"/>
              <a:t>Trends in Pharmacological Sciences, April 2021, Vol. 42, No. 4 https://</a:t>
            </a:r>
            <a:r>
              <a:rPr lang="en-US" sz="1100" dirty="0" err="1"/>
              <a:t>doi.org</a:t>
            </a:r>
            <a:r>
              <a:rPr lang="en-US" sz="1100" dirty="0"/>
              <a:t>/10.1016/j.tips.2021.01.006</a:t>
            </a:r>
            <a:endParaRPr lang="en-GB" sz="1100" dirty="0"/>
          </a:p>
        </p:txBody>
      </p:sp>
    </p:spTree>
    <p:extLst>
      <p:ext uri="{BB962C8B-B14F-4D97-AF65-F5344CB8AC3E}">
        <p14:creationId xmlns:p14="http://schemas.microsoft.com/office/powerpoint/2010/main" val="5796954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2168</TotalTime>
  <Words>760</Words>
  <Application>Microsoft Macintosh PowerPoint</Application>
  <PresentationFormat>Widescreen</PresentationFormat>
  <Paragraphs>241</Paragraphs>
  <Slides>14</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Andale Mono</vt:lpstr>
      <vt:lpstr>Arial</vt:lpstr>
      <vt:lpstr>Calibri</vt:lpstr>
      <vt:lpstr>Calibri Light</vt:lpstr>
      <vt:lpstr>system-ui</vt:lpstr>
      <vt:lpstr>Office Theme</vt:lpstr>
      <vt:lpstr>1. Introduction to RNAseq</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Jose Alejandro Herrera Romero</dc:creator>
  <cp:lastModifiedBy>Jose Alejandro Herrera Romero</cp:lastModifiedBy>
  <cp:revision>59</cp:revision>
  <dcterms:created xsi:type="dcterms:W3CDTF">2021-05-13T13:56:47Z</dcterms:created>
  <dcterms:modified xsi:type="dcterms:W3CDTF">2022-07-26T09:08:03Z</dcterms:modified>
</cp:coreProperties>
</file>